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pen Sans" charset="1" panose="020B0606030504020204"/>
      <p:regular r:id="rId8"/>
    </p:embeddedFont>
    <p:embeddedFont>
      <p:font typeface="Open Sans Bold" charset="1" panose="020B0806030504020204"/>
      <p:regular r:id="rId9"/>
    </p:embeddedFont>
    <p:embeddedFont>
      <p:font typeface="Open Sans Italics" charset="1" panose="020B0606030504020204"/>
      <p:regular r:id="rId10"/>
    </p:embeddedFont>
    <p:embeddedFont>
      <p:font typeface="Open Sans Bold Italics" charset="1" panose="020B08060305040202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Roca One" charset="1" panose="00000500000000000000"/>
      <p:regular r:id="rId18"/>
    </p:embeddedFont>
    <p:embeddedFont>
      <p:font typeface="Roca One Bold" charset="1" panose="00000800000000000000"/>
      <p:regular r:id="rId19"/>
    </p:embeddedFont>
    <p:embeddedFont>
      <p:font typeface="Roca One Italics" charset="1" panose="00000500000000000000"/>
      <p:regular r:id="rId20"/>
    </p:embeddedFont>
    <p:embeddedFont>
      <p:font typeface="Roca One Bold Italics"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gif" Type="http://schemas.openxmlformats.org/officeDocument/2006/relationships/image"/><Relationship Id="rId3" Target="../media/image32.gif" Type="http://schemas.openxmlformats.org/officeDocument/2006/relationships/image"/><Relationship Id="rId4" Target="../media/image33.gif" Type="http://schemas.openxmlformats.org/officeDocument/2006/relationships/image"/><Relationship Id="rId5" Target="../media/image34.gif"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gif" Type="http://schemas.openxmlformats.org/officeDocument/2006/relationships/image"/><Relationship Id="rId3" Target="../media/image32.gif" Type="http://schemas.openxmlformats.org/officeDocument/2006/relationships/image"/><Relationship Id="rId4" Target="../media/image33.gif" Type="http://schemas.openxmlformats.org/officeDocument/2006/relationships/image"/><Relationship Id="rId5" Target="../media/image34.gif"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41.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93714">
            <a:off x="10375095" y="6222211"/>
            <a:ext cx="6858651" cy="6755771"/>
          </a:xfrm>
          <a:custGeom>
            <a:avLst/>
            <a:gdLst/>
            <a:ahLst/>
            <a:cxnLst/>
            <a:rect r="r" b="b" t="t" l="l"/>
            <a:pathLst>
              <a:path h="6755771" w="6858651">
                <a:moveTo>
                  <a:pt x="0" y="0"/>
                </a:moveTo>
                <a:lnTo>
                  <a:pt x="6858651" y="0"/>
                </a:lnTo>
                <a:lnTo>
                  <a:pt x="6858651" y="6755772"/>
                </a:lnTo>
                <a:lnTo>
                  <a:pt x="0" y="6755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14222" y="2340666"/>
            <a:ext cx="12859555" cy="3435349"/>
          </a:xfrm>
          <a:prstGeom prst="rect">
            <a:avLst/>
          </a:prstGeom>
        </p:spPr>
        <p:txBody>
          <a:bodyPr anchor="t" rtlCol="false" tIns="0" lIns="0" bIns="0" rIns="0">
            <a:spAutoFit/>
          </a:bodyPr>
          <a:lstStyle/>
          <a:p>
            <a:pPr>
              <a:lnSpc>
                <a:spcPts val="8799"/>
              </a:lnSpc>
            </a:pPr>
            <a:r>
              <a:rPr lang="en-US" sz="9999">
                <a:solidFill>
                  <a:srgbClr val="0097B2"/>
                </a:solidFill>
                <a:latin typeface="Roca One"/>
              </a:rPr>
              <a:t>WEATHER BRIEFING AND FLIGHT PLANNING GUIDE</a:t>
            </a:r>
          </a:p>
        </p:txBody>
      </p:sp>
      <p:sp>
        <p:nvSpPr>
          <p:cNvPr name="TextBox 4" id="4"/>
          <p:cNvSpPr txBox="true"/>
          <p:nvPr/>
        </p:nvSpPr>
        <p:spPr>
          <a:xfrm rot="0">
            <a:off x="1028700" y="8012497"/>
            <a:ext cx="9716345" cy="819150"/>
          </a:xfrm>
          <a:prstGeom prst="rect">
            <a:avLst/>
          </a:prstGeom>
        </p:spPr>
        <p:txBody>
          <a:bodyPr anchor="t" rtlCol="false" tIns="0" lIns="0" bIns="0" rIns="0">
            <a:spAutoFit/>
          </a:bodyPr>
          <a:lstStyle/>
          <a:p>
            <a:pPr algn="just">
              <a:lnSpc>
                <a:spcPts val="3150"/>
              </a:lnSpc>
            </a:pPr>
            <a:r>
              <a:rPr lang="en-US" sz="3000" spc="300">
                <a:solidFill>
                  <a:srgbClr val="0097B2"/>
                </a:solidFill>
                <a:latin typeface="Roca One"/>
              </a:rPr>
              <a:t>SHREENITHI S (CB.EN.U4CSE21257)</a:t>
            </a:r>
          </a:p>
          <a:p>
            <a:pPr algn="just">
              <a:lnSpc>
                <a:spcPts val="3150"/>
              </a:lnSpc>
            </a:pPr>
            <a:r>
              <a:rPr lang="en-US" sz="3000" spc="300">
                <a:solidFill>
                  <a:srgbClr val="0097B2"/>
                </a:solidFill>
                <a:latin typeface="Roca One"/>
              </a:rPr>
              <a:t>yash puthalath (cb.en.u4cse21270)</a:t>
            </a:r>
          </a:p>
        </p:txBody>
      </p:sp>
      <p:sp>
        <p:nvSpPr>
          <p:cNvPr name="Freeform 5" id="5"/>
          <p:cNvSpPr/>
          <p:nvPr/>
        </p:nvSpPr>
        <p:spPr>
          <a:xfrm flipH="false" flipV="false" rot="0">
            <a:off x="-3833147" y="-2978032"/>
            <a:ext cx="6879211" cy="6879211"/>
          </a:xfrm>
          <a:custGeom>
            <a:avLst/>
            <a:gdLst/>
            <a:ahLst/>
            <a:cxnLst/>
            <a:rect r="r" b="b" t="t" l="l"/>
            <a:pathLst>
              <a:path h="6879211" w="6879211">
                <a:moveTo>
                  <a:pt x="0" y="0"/>
                </a:moveTo>
                <a:lnTo>
                  <a:pt x="6879210" y="0"/>
                </a:lnTo>
                <a:lnTo>
                  <a:pt x="6879210" y="6879210"/>
                </a:lnTo>
                <a:lnTo>
                  <a:pt x="0" y="687921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352325" y="1270530"/>
            <a:ext cx="8866049" cy="2105025"/>
          </a:xfrm>
          <a:prstGeom prst="rect">
            <a:avLst/>
          </a:prstGeom>
        </p:spPr>
        <p:txBody>
          <a:bodyPr anchor="t" rtlCol="false" tIns="0" lIns="0" bIns="0" rIns="0">
            <a:spAutoFit/>
          </a:bodyPr>
          <a:lstStyle/>
          <a:p>
            <a:pPr algn="ctr">
              <a:lnSpc>
                <a:spcPts val="8400"/>
              </a:lnSpc>
            </a:pPr>
            <a:r>
              <a:rPr lang="en-US" sz="6000">
                <a:solidFill>
                  <a:srgbClr val="000000"/>
                </a:solidFill>
                <a:latin typeface="Roca One Italics"/>
              </a:rPr>
              <a:t>Practical Application Treap</a:t>
            </a:r>
          </a:p>
        </p:txBody>
      </p:sp>
      <p:sp>
        <p:nvSpPr>
          <p:cNvPr name="TextBox 6" id="6"/>
          <p:cNvSpPr txBox="true"/>
          <p:nvPr/>
        </p:nvSpPr>
        <p:spPr>
          <a:xfrm rot="0">
            <a:off x="1898429" y="4396863"/>
            <a:ext cx="14544551" cy="2536527"/>
          </a:xfrm>
          <a:prstGeom prst="rect">
            <a:avLst/>
          </a:prstGeom>
        </p:spPr>
        <p:txBody>
          <a:bodyPr anchor="t" rtlCol="false" tIns="0" lIns="0" bIns="0" rIns="0">
            <a:spAutoFit/>
          </a:bodyPr>
          <a:lstStyle/>
          <a:p>
            <a:pPr algn="ctr">
              <a:lnSpc>
                <a:spcPts val="5091"/>
              </a:lnSpc>
            </a:pPr>
            <a:r>
              <a:rPr lang="en-US" sz="3636">
                <a:solidFill>
                  <a:srgbClr val="000000"/>
                </a:solidFill>
                <a:latin typeface="Roca One Italics"/>
              </a:rPr>
              <a:t>Real-time Stock trading - Price and priority of stock.</a:t>
            </a:r>
          </a:p>
          <a:p>
            <a:pPr algn="ctr">
              <a:lnSpc>
                <a:spcPts val="5091"/>
              </a:lnSpc>
            </a:pPr>
            <a:r>
              <a:rPr lang="en-US" sz="3636">
                <a:solidFill>
                  <a:srgbClr val="000000"/>
                </a:solidFill>
                <a:latin typeface="Roca One Italics"/>
              </a:rPr>
              <a:t>Network Routing - Route message through destination and priority.</a:t>
            </a:r>
          </a:p>
          <a:p>
            <a:pPr algn="ctr">
              <a:lnSpc>
                <a:spcPts val="5091"/>
              </a:lnSpc>
            </a:pPr>
            <a:r>
              <a:rPr lang="en-US" sz="3636">
                <a:solidFill>
                  <a:srgbClr val="000000"/>
                </a:solidFill>
                <a:latin typeface="Roca One Italics"/>
              </a:rPr>
              <a:t>Web caching - Prioritize web pages on access frequency.</a:t>
            </a:r>
          </a:p>
          <a:p>
            <a:pPr algn="ctr">
              <a:lnSpc>
                <a:spcPts val="5091"/>
              </a:lnSpc>
            </a:pPr>
            <a:r>
              <a:rPr lang="en-US" sz="3636">
                <a:solidFill>
                  <a:srgbClr val="000000"/>
                </a:solidFill>
                <a:latin typeface="Roca One Italics"/>
              </a:rPr>
              <a:t>Task scheduling - schedule tasks on basis of deadline urgency.</a:t>
            </a:r>
          </a:p>
        </p:txBody>
      </p:sp>
      <p:pic>
        <p:nvPicPr>
          <p:cNvPr name="Picture 7" id="7"/>
          <p:cNvPicPr>
            <a:picLocks noChangeAspect="true"/>
          </p:cNvPicPr>
          <p:nvPr/>
        </p:nvPicPr>
        <p:blipFill>
          <a:blip r:embed="rId2"/>
          <a:srcRect l="0" t="0" r="0" b="0"/>
          <a:stretch>
            <a:fillRect/>
          </a:stretch>
        </p:blipFill>
        <p:spPr>
          <a:xfrm flipH="false" flipV="false" rot="0">
            <a:off x="14500882" y="8463380"/>
            <a:ext cx="1668613" cy="1823620"/>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3386255" y="7558740"/>
            <a:ext cx="1664239" cy="2728260"/>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5431180" y="7558740"/>
            <a:ext cx="2461187" cy="2728260"/>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2078844" y="8330675"/>
            <a:ext cx="1565060" cy="1956325"/>
          </a:xfrm>
          <a:prstGeom prst="rect">
            <a:avLst/>
          </a:prstGeom>
        </p:spPr>
      </p:pic>
      <p:sp>
        <p:nvSpPr>
          <p:cNvPr name="Freeform 11" id="11"/>
          <p:cNvSpPr/>
          <p:nvPr/>
        </p:nvSpPr>
        <p:spPr>
          <a:xfrm flipH="false" flipV="false" rot="0">
            <a:off x="-1055166" y="-795047"/>
            <a:ext cx="5523575" cy="5268110"/>
          </a:xfrm>
          <a:custGeom>
            <a:avLst/>
            <a:gdLst/>
            <a:ahLst/>
            <a:cxnLst/>
            <a:rect r="r" b="b" t="t" l="l"/>
            <a:pathLst>
              <a:path h="5268110" w="5523575">
                <a:moveTo>
                  <a:pt x="0" y="0"/>
                </a:moveTo>
                <a:lnTo>
                  <a:pt x="5523575" y="0"/>
                </a:lnTo>
                <a:lnTo>
                  <a:pt x="5523575" y="5268110"/>
                </a:lnTo>
                <a:lnTo>
                  <a:pt x="0" y="5268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4500882" y="8463380"/>
            <a:ext cx="1668613" cy="182362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3386255" y="7558740"/>
            <a:ext cx="1664239" cy="272826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5431180" y="7558740"/>
            <a:ext cx="2461187" cy="272826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2078844" y="8330675"/>
            <a:ext cx="1565060" cy="1956325"/>
          </a:xfrm>
          <a:prstGeom prst="rect">
            <a:avLst/>
          </a:prstGeom>
        </p:spPr>
      </p:pic>
      <p:sp>
        <p:nvSpPr>
          <p:cNvPr name="Freeform 9" id="9"/>
          <p:cNvSpPr/>
          <p:nvPr/>
        </p:nvSpPr>
        <p:spPr>
          <a:xfrm flipH="false" flipV="false" rot="0">
            <a:off x="-1055166" y="-795047"/>
            <a:ext cx="5523575" cy="5268110"/>
          </a:xfrm>
          <a:custGeom>
            <a:avLst/>
            <a:gdLst/>
            <a:ahLst/>
            <a:cxnLst/>
            <a:rect r="r" b="b" t="t" l="l"/>
            <a:pathLst>
              <a:path h="5268110" w="5523575">
                <a:moveTo>
                  <a:pt x="0" y="0"/>
                </a:moveTo>
                <a:lnTo>
                  <a:pt x="5523575" y="0"/>
                </a:lnTo>
                <a:lnTo>
                  <a:pt x="5523575" y="5268110"/>
                </a:lnTo>
                <a:lnTo>
                  <a:pt x="0" y="5268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93730" y="6526463"/>
            <a:ext cx="4260279" cy="2396407"/>
          </a:xfrm>
          <a:custGeom>
            <a:avLst/>
            <a:gdLst/>
            <a:ahLst/>
            <a:cxnLst/>
            <a:rect r="r" b="b" t="t" l="l"/>
            <a:pathLst>
              <a:path h="2396407" w="4260279">
                <a:moveTo>
                  <a:pt x="0" y="0"/>
                </a:moveTo>
                <a:lnTo>
                  <a:pt x="4260279" y="0"/>
                </a:lnTo>
                <a:lnTo>
                  <a:pt x="4260279" y="2396407"/>
                </a:lnTo>
                <a:lnTo>
                  <a:pt x="0" y="2396407"/>
                </a:lnTo>
                <a:lnTo>
                  <a:pt x="0" y="0"/>
                </a:lnTo>
                <a:close/>
              </a:path>
            </a:pathLst>
          </a:custGeom>
          <a:blipFill>
            <a:blip r:embed="rId8"/>
            <a:stretch>
              <a:fillRect l="0" t="0" r="0" b="0"/>
            </a:stretch>
          </a:blipFill>
        </p:spPr>
      </p:sp>
      <p:sp>
        <p:nvSpPr>
          <p:cNvPr name="TextBox 11" id="11"/>
          <p:cNvSpPr txBox="true"/>
          <p:nvPr/>
        </p:nvSpPr>
        <p:spPr>
          <a:xfrm rot="0">
            <a:off x="4539034" y="1305338"/>
            <a:ext cx="12720266" cy="1038225"/>
          </a:xfrm>
          <a:prstGeom prst="rect">
            <a:avLst/>
          </a:prstGeom>
        </p:spPr>
        <p:txBody>
          <a:bodyPr anchor="t" rtlCol="false" tIns="0" lIns="0" bIns="0" rIns="0">
            <a:spAutoFit/>
          </a:bodyPr>
          <a:lstStyle/>
          <a:p>
            <a:pPr algn="ctr">
              <a:lnSpc>
                <a:spcPts val="8400"/>
              </a:lnSpc>
            </a:pPr>
            <a:r>
              <a:rPr lang="en-US" sz="6000">
                <a:solidFill>
                  <a:srgbClr val="000000"/>
                </a:solidFill>
                <a:latin typeface="Roca One Italics"/>
              </a:rPr>
              <a:t>Practical Application Hash Maps</a:t>
            </a:r>
          </a:p>
        </p:txBody>
      </p:sp>
      <p:sp>
        <p:nvSpPr>
          <p:cNvPr name="TextBox 12" id="12"/>
          <p:cNvSpPr txBox="true"/>
          <p:nvPr/>
        </p:nvSpPr>
        <p:spPr>
          <a:xfrm rot="0">
            <a:off x="2714749" y="2469513"/>
            <a:ext cx="14544551" cy="5089227"/>
          </a:xfrm>
          <a:prstGeom prst="rect">
            <a:avLst/>
          </a:prstGeom>
        </p:spPr>
        <p:txBody>
          <a:bodyPr anchor="t" rtlCol="false" tIns="0" lIns="0" bIns="0" rIns="0">
            <a:spAutoFit/>
          </a:bodyPr>
          <a:lstStyle/>
          <a:p>
            <a:pPr algn="ctr">
              <a:lnSpc>
                <a:spcPts val="5091"/>
              </a:lnSpc>
            </a:pPr>
            <a:r>
              <a:rPr lang="en-US" sz="3636">
                <a:solidFill>
                  <a:srgbClr val="000000"/>
                </a:solidFill>
                <a:latin typeface="Roca One Italics"/>
              </a:rPr>
              <a:t>Databases: Quickly look up r</a:t>
            </a:r>
            <a:r>
              <a:rPr lang="en-US" sz="3636">
                <a:solidFill>
                  <a:srgbClr val="000000"/>
                </a:solidFill>
                <a:latin typeface="Roca One Italics"/>
              </a:rPr>
              <a:t>ecords based on a key value, such as a customer ID or product code.</a:t>
            </a:r>
          </a:p>
          <a:p>
            <a:pPr algn="ctr">
              <a:lnSpc>
                <a:spcPts val="5091"/>
              </a:lnSpc>
            </a:pPr>
            <a:r>
              <a:rPr lang="en-US" sz="3636">
                <a:solidFill>
                  <a:srgbClr val="000000"/>
                </a:solidFill>
                <a:latin typeface="Roca One Italics"/>
              </a:rPr>
              <a:t>Caching: Quickly retrieve frequently accessed data from memory.</a:t>
            </a:r>
          </a:p>
          <a:p>
            <a:pPr algn="ctr">
              <a:lnSpc>
                <a:spcPts val="5091"/>
              </a:lnSpc>
            </a:pPr>
            <a:r>
              <a:rPr lang="en-US" sz="3636">
                <a:solidFill>
                  <a:srgbClr val="000000"/>
                </a:solidFill>
                <a:latin typeface="Roca One Italics"/>
              </a:rPr>
              <a:t>Compiler symbol tables: Store information about variables, functions, and other symbols in a program.</a:t>
            </a:r>
          </a:p>
          <a:p>
            <a:pPr algn="ctr">
              <a:lnSpc>
                <a:spcPts val="5091"/>
              </a:lnSpc>
            </a:pPr>
            <a:r>
              <a:rPr lang="en-US" sz="3636">
                <a:solidFill>
                  <a:srgbClr val="000000"/>
                </a:solidFill>
                <a:latin typeface="Roca One Italics"/>
              </a:rPr>
              <a:t>Web applications: Store session data, user preferences, and information that needs to be quickly accessed.</a:t>
            </a:r>
          </a:p>
          <a:p>
            <a:pPr algn="ctr">
              <a:lnSpc>
                <a:spcPts val="509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99811" y="1266603"/>
            <a:ext cx="12488377" cy="1038225"/>
          </a:xfrm>
          <a:prstGeom prst="rect">
            <a:avLst/>
          </a:prstGeom>
        </p:spPr>
        <p:txBody>
          <a:bodyPr anchor="t" rtlCol="false" tIns="0" lIns="0" bIns="0" rIns="0">
            <a:spAutoFit/>
          </a:bodyPr>
          <a:lstStyle/>
          <a:p>
            <a:pPr algn="ctr">
              <a:lnSpc>
                <a:spcPts val="8400"/>
              </a:lnSpc>
            </a:pPr>
            <a:r>
              <a:rPr lang="en-US" sz="6000">
                <a:solidFill>
                  <a:srgbClr val="21502C"/>
                </a:solidFill>
                <a:latin typeface="Roca One Italics"/>
              </a:rPr>
              <a:t>Limitations, Challenges</a:t>
            </a:r>
          </a:p>
        </p:txBody>
      </p:sp>
      <p:sp>
        <p:nvSpPr>
          <p:cNvPr name="TextBox 6" id="6"/>
          <p:cNvSpPr txBox="true"/>
          <p:nvPr/>
        </p:nvSpPr>
        <p:spPr>
          <a:xfrm rot="0">
            <a:off x="1871725" y="2514378"/>
            <a:ext cx="14544551" cy="2536527"/>
          </a:xfrm>
          <a:prstGeom prst="rect">
            <a:avLst/>
          </a:prstGeom>
        </p:spPr>
        <p:txBody>
          <a:bodyPr anchor="t" rtlCol="false" tIns="0" lIns="0" bIns="0" rIns="0">
            <a:spAutoFit/>
          </a:bodyPr>
          <a:lstStyle/>
          <a:p>
            <a:pPr algn="ctr">
              <a:lnSpc>
                <a:spcPts val="5091"/>
              </a:lnSpc>
            </a:pPr>
            <a:r>
              <a:rPr lang="en-US" sz="3636">
                <a:solidFill>
                  <a:srgbClr val="00BF63"/>
                </a:solidFill>
                <a:latin typeface="Roca One Italics"/>
              </a:rPr>
              <a:t>Randomness of Priorities ---&gt; Unbalanced, decreased efficiency</a:t>
            </a:r>
          </a:p>
          <a:p>
            <a:pPr algn="ctr">
              <a:lnSpc>
                <a:spcPts val="5091"/>
              </a:lnSpc>
            </a:pPr>
            <a:r>
              <a:rPr lang="en-US" sz="3636">
                <a:solidFill>
                  <a:srgbClr val="00BF63"/>
                </a:solidFill>
                <a:latin typeface="Roca One Italics"/>
              </a:rPr>
              <a:t>Memory Usage ---&gt; Increased due to Key + Priority Value</a:t>
            </a:r>
          </a:p>
          <a:p>
            <a:pPr algn="ctr">
              <a:lnSpc>
                <a:spcPts val="5091"/>
              </a:lnSpc>
            </a:pPr>
            <a:r>
              <a:rPr lang="en-US" sz="3636">
                <a:solidFill>
                  <a:srgbClr val="00BF63"/>
                </a:solidFill>
                <a:latin typeface="Roca One Italics"/>
              </a:rPr>
              <a:t>Complex implementation and tradeoff between priority based access and memory usage.</a:t>
            </a:r>
          </a:p>
        </p:txBody>
      </p:sp>
      <p:sp>
        <p:nvSpPr>
          <p:cNvPr name="TextBox 7" id="7"/>
          <p:cNvSpPr txBox="true"/>
          <p:nvPr/>
        </p:nvSpPr>
        <p:spPr>
          <a:xfrm rot="0">
            <a:off x="791267" y="5208902"/>
            <a:ext cx="17496733" cy="1038225"/>
          </a:xfrm>
          <a:prstGeom prst="rect">
            <a:avLst/>
          </a:prstGeom>
        </p:spPr>
        <p:txBody>
          <a:bodyPr anchor="t" rtlCol="false" tIns="0" lIns="0" bIns="0" rIns="0">
            <a:spAutoFit/>
          </a:bodyPr>
          <a:lstStyle/>
          <a:p>
            <a:pPr algn="ctr">
              <a:lnSpc>
                <a:spcPts val="8400"/>
              </a:lnSpc>
              <a:spcBef>
                <a:spcPct val="0"/>
              </a:spcBef>
            </a:pPr>
            <a:r>
              <a:rPr lang="en-US" sz="6000">
                <a:solidFill>
                  <a:srgbClr val="21502C"/>
                </a:solidFill>
                <a:latin typeface="Roca One Italics"/>
              </a:rPr>
              <a:t>Improvements</a:t>
            </a:r>
          </a:p>
        </p:txBody>
      </p:sp>
      <p:sp>
        <p:nvSpPr>
          <p:cNvPr name="TextBox 8" id="8"/>
          <p:cNvSpPr txBox="true"/>
          <p:nvPr/>
        </p:nvSpPr>
        <p:spPr>
          <a:xfrm rot="0">
            <a:off x="692045" y="6386426"/>
            <a:ext cx="16903910" cy="2536444"/>
          </a:xfrm>
          <a:prstGeom prst="rect">
            <a:avLst/>
          </a:prstGeom>
        </p:spPr>
        <p:txBody>
          <a:bodyPr anchor="t" rtlCol="false" tIns="0" lIns="0" bIns="0" rIns="0">
            <a:spAutoFit/>
          </a:bodyPr>
          <a:lstStyle/>
          <a:p>
            <a:pPr algn="ctr">
              <a:lnSpc>
                <a:spcPts val="5095"/>
              </a:lnSpc>
              <a:spcBef>
                <a:spcPct val="0"/>
              </a:spcBef>
            </a:pPr>
            <a:r>
              <a:rPr lang="en-US" sz="3639">
                <a:solidFill>
                  <a:srgbClr val="00BF63"/>
                </a:solidFill>
                <a:latin typeface="Roca One Italics"/>
              </a:rPr>
              <a:t>Improved balancing algorithms: New algorithms to better balance priorities that are not truly random. </a:t>
            </a:r>
          </a:p>
          <a:p>
            <a:pPr algn="ctr">
              <a:lnSpc>
                <a:spcPts val="5095"/>
              </a:lnSpc>
              <a:spcBef>
                <a:spcPct val="0"/>
              </a:spcBef>
            </a:pPr>
            <a:r>
              <a:rPr lang="en-US" sz="3639">
                <a:solidFill>
                  <a:srgbClr val="00BF63"/>
                </a:solidFill>
                <a:latin typeface="Roca One Italics"/>
              </a:rPr>
              <a:t>Hybrid data structures: Combine the properties of the Treap data structure with other data structures.</a:t>
            </a:r>
          </a:p>
        </p:txBody>
      </p:sp>
      <p:sp>
        <p:nvSpPr>
          <p:cNvPr name="Freeform 9" id="9"/>
          <p:cNvSpPr/>
          <p:nvPr/>
        </p:nvSpPr>
        <p:spPr>
          <a:xfrm flipH="false" flipV="false" rot="0">
            <a:off x="-3625583" y="-256454"/>
            <a:ext cx="5694064" cy="5694064"/>
          </a:xfrm>
          <a:custGeom>
            <a:avLst/>
            <a:gdLst/>
            <a:ahLst/>
            <a:cxnLst/>
            <a:rect r="r" b="b" t="t" l="l"/>
            <a:pathLst>
              <a:path h="5694064" w="5694064">
                <a:moveTo>
                  <a:pt x="0" y="0"/>
                </a:moveTo>
                <a:lnTo>
                  <a:pt x="5694064" y="0"/>
                </a:lnTo>
                <a:lnTo>
                  <a:pt x="5694064" y="5694064"/>
                </a:lnTo>
                <a:lnTo>
                  <a:pt x="0" y="569406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250552">
            <a:off x="13828373" y="8345944"/>
            <a:ext cx="5666801" cy="5708316"/>
          </a:xfrm>
          <a:custGeom>
            <a:avLst/>
            <a:gdLst/>
            <a:ahLst/>
            <a:cxnLst/>
            <a:rect r="r" b="b" t="t" l="l"/>
            <a:pathLst>
              <a:path h="5708316" w="5666801">
                <a:moveTo>
                  <a:pt x="0" y="0"/>
                </a:moveTo>
                <a:lnTo>
                  <a:pt x="5666801" y="0"/>
                </a:lnTo>
                <a:lnTo>
                  <a:pt x="5666801" y="5708316"/>
                </a:lnTo>
                <a:lnTo>
                  <a:pt x="0" y="570831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0530"/>
            <a:ext cx="6297378" cy="2105025"/>
          </a:xfrm>
          <a:prstGeom prst="rect">
            <a:avLst/>
          </a:prstGeom>
        </p:spPr>
        <p:txBody>
          <a:bodyPr anchor="t" rtlCol="false" tIns="0" lIns="0" bIns="0" rIns="0">
            <a:spAutoFit/>
          </a:bodyPr>
          <a:lstStyle/>
          <a:p>
            <a:pPr>
              <a:lnSpc>
                <a:spcPts val="8400"/>
              </a:lnSpc>
            </a:pPr>
            <a:r>
              <a:rPr lang="en-US" sz="6000">
                <a:solidFill>
                  <a:srgbClr val="7DA03C"/>
                </a:solidFill>
                <a:latin typeface="Roca One Italics"/>
              </a:rPr>
              <a:t>Performance Analysis</a:t>
            </a:r>
          </a:p>
        </p:txBody>
      </p:sp>
      <p:sp>
        <p:nvSpPr>
          <p:cNvPr name="TextBox 6" id="6"/>
          <p:cNvSpPr txBox="true"/>
          <p:nvPr/>
        </p:nvSpPr>
        <p:spPr>
          <a:xfrm rot="0">
            <a:off x="5679995" y="2690491"/>
            <a:ext cx="6928009" cy="1898269"/>
          </a:xfrm>
          <a:prstGeom prst="rect">
            <a:avLst/>
          </a:prstGeom>
        </p:spPr>
        <p:txBody>
          <a:bodyPr anchor="t" rtlCol="false" tIns="0" lIns="0" bIns="0" rIns="0">
            <a:spAutoFit/>
          </a:bodyPr>
          <a:lstStyle/>
          <a:p>
            <a:pPr algn="ctr">
              <a:lnSpc>
                <a:spcPts val="5095"/>
              </a:lnSpc>
              <a:spcBef>
                <a:spcPct val="0"/>
              </a:spcBef>
            </a:pPr>
            <a:r>
              <a:rPr lang="en-US" sz="3639">
                <a:solidFill>
                  <a:srgbClr val="7DA03C"/>
                </a:solidFill>
                <a:latin typeface="Roca One Italics"/>
              </a:rPr>
              <a:t>Treap</a:t>
            </a:r>
            <a:r>
              <a:rPr lang="en-US" sz="3639">
                <a:solidFill>
                  <a:srgbClr val="7DA03C"/>
                </a:solidFill>
                <a:latin typeface="Roca One Italics"/>
              </a:rPr>
              <a:t> </a:t>
            </a:r>
          </a:p>
          <a:p>
            <a:pPr algn="ctr">
              <a:lnSpc>
                <a:spcPts val="5095"/>
              </a:lnSpc>
              <a:spcBef>
                <a:spcPct val="0"/>
              </a:spcBef>
            </a:pPr>
            <a:r>
              <a:rPr lang="en-US" sz="3639">
                <a:solidFill>
                  <a:srgbClr val="7DA03C"/>
                </a:solidFill>
                <a:latin typeface="Roca One Italics"/>
              </a:rPr>
              <a:t>The Time Complexity - O(Log n) </a:t>
            </a:r>
          </a:p>
          <a:p>
            <a:pPr algn="ctr">
              <a:lnSpc>
                <a:spcPts val="5095"/>
              </a:lnSpc>
              <a:spcBef>
                <a:spcPct val="0"/>
              </a:spcBef>
            </a:pPr>
            <a:r>
              <a:rPr lang="en-US" sz="3639">
                <a:solidFill>
                  <a:srgbClr val="7DA03C"/>
                </a:solidFill>
                <a:latin typeface="Roca One Italics"/>
              </a:rPr>
              <a:t>The Space Complexity - O(n). </a:t>
            </a:r>
          </a:p>
        </p:txBody>
      </p:sp>
      <p:pic>
        <p:nvPicPr>
          <p:cNvPr name="Picture 7" id="7"/>
          <p:cNvPicPr>
            <a:picLocks noChangeAspect="true"/>
          </p:cNvPicPr>
          <p:nvPr/>
        </p:nvPicPr>
        <p:blipFill>
          <a:blip r:embed="rId2">
            <a:alphaModFix amt="30000"/>
          </a:blip>
          <a:srcRect l="0" t="0" r="0" b="0"/>
          <a:stretch>
            <a:fillRect/>
          </a:stretch>
        </p:blipFill>
        <p:spPr>
          <a:xfrm flipH="true" flipV="false" rot="0">
            <a:off x="-1710901" y="-1158485"/>
            <a:ext cx="7981886" cy="8229600"/>
          </a:xfrm>
          <a:prstGeom prst="rect">
            <a:avLst/>
          </a:prstGeom>
        </p:spPr>
      </p:pic>
      <p:pic>
        <p:nvPicPr>
          <p:cNvPr name="Picture 8" id="8"/>
          <p:cNvPicPr>
            <a:picLocks noChangeAspect="true"/>
          </p:cNvPicPr>
          <p:nvPr/>
        </p:nvPicPr>
        <p:blipFill>
          <a:blip r:embed="rId3">
            <a:alphaModFix amt="30000"/>
          </a:blip>
          <a:srcRect l="0" t="0" r="0" b="0"/>
          <a:stretch>
            <a:fillRect/>
          </a:stretch>
        </p:blipFill>
        <p:spPr>
          <a:xfrm flipH="true" flipV="false" rot="0">
            <a:off x="11953972" y="1972066"/>
            <a:ext cx="8752562" cy="8314934"/>
          </a:xfrm>
          <a:prstGeom prst="rect">
            <a:avLst/>
          </a:prstGeom>
        </p:spPr>
      </p:pic>
      <p:sp>
        <p:nvSpPr>
          <p:cNvPr name="TextBox 9" id="9"/>
          <p:cNvSpPr txBox="true"/>
          <p:nvPr/>
        </p:nvSpPr>
        <p:spPr>
          <a:xfrm rot="0">
            <a:off x="5962174" y="5734649"/>
            <a:ext cx="6363653" cy="1898269"/>
          </a:xfrm>
          <a:prstGeom prst="rect">
            <a:avLst/>
          </a:prstGeom>
        </p:spPr>
        <p:txBody>
          <a:bodyPr anchor="t" rtlCol="false" tIns="0" lIns="0" bIns="0" rIns="0">
            <a:spAutoFit/>
          </a:bodyPr>
          <a:lstStyle/>
          <a:p>
            <a:pPr algn="ctr">
              <a:lnSpc>
                <a:spcPts val="5095"/>
              </a:lnSpc>
              <a:spcBef>
                <a:spcPct val="0"/>
              </a:spcBef>
            </a:pPr>
            <a:r>
              <a:rPr lang="en-US" sz="3639">
                <a:solidFill>
                  <a:srgbClr val="7DA03C"/>
                </a:solidFill>
                <a:latin typeface="Roca One Italics"/>
              </a:rPr>
              <a:t>Hash Map</a:t>
            </a:r>
            <a:r>
              <a:rPr lang="en-US" sz="3639">
                <a:solidFill>
                  <a:srgbClr val="7DA03C"/>
                </a:solidFill>
                <a:latin typeface="Roca One Italics"/>
              </a:rPr>
              <a:t> </a:t>
            </a:r>
          </a:p>
          <a:p>
            <a:pPr algn="ctr">
              <a:lnSpc>
                <a:spcPts val="5095"/>
              </a:lnSpc>
              <a:spcBef>
                <a:spcPct val="0"/>
              </a:spcBef>
            </a:pPr>
            <a:r>
              <a:rPr lang="en-US" sz="3639">
                <a:solidFill>
                  <a:srgbClr val="7DA03C"/>
                </a:solidFill>
                <a:latin typeface="Roca One Italics"/>
              </a:rPr>
              <a:t>The Time Complexity - O(1) </a:t>
            </a:r>
          </a:p>
          <a:p>
            <a:pPr algn="ctr">
              <a:lnSpc>
                <a:spcPts val="5095"/>
              </a:lnSpc>
              <a:spcBef>
                <a:spcPct val="0"/>
              </a:spcBef>
            </a:pPr>
            <a:r>
              <a:rPr lang="en-US" sz="3639">
                <a:solidFill>
                  <a:srgbClr val="7DA03C"/>
                </a:solidFill>
                <a:latin typeface="Roca One Italics"/>
              </a:rPr>
              <a:t>The Space Complexity - 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41041" y="6457985"/>
            <a:ext cx="5625532" cy="5646707"/>
          </a:xfrm>
          <a:custGeom>
            <a:avLst/>
            <a:gdLst/>
            <a:ahLst/>
            <a:cxnLst/>
            <a:rect r="r" b="b" t="t" l="l"/>
            <a:pathLst>
              <a:path h="5646707" w="5625532">
                <a:moveTo>
                  <a:pt x="0" y="0"/>
                </a:moveTo>
                <a:lnTo>
                  <a:pt x="5625531" y="0"/>
                </a:lnTo>
                <a:lnTo>
                  <a:pt x="5625531" y="5646707"/>
                </a:lnTo>
                <a:lnTo>
                  <a:pt x="0" y="5646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871725" y="3253401"/>
            <a:ext cx="14544551" cy="6898977"/>
          </a:xfrm>
          <a:prstGeom prst="rect">
            <a:avLst/>
          </a:prstGeom>
        </p:spPr>
        <p:txBody>
          <a:bodyPr anchor="t" rtlCol="false" tIns="0" lIns="0" bIns="0" rIns="0">
            <a:spAutoFit/>
          </a:bodyPr>
          <a:lstStyle/>
          <a:p>
            <a:pPr algn="ctr">
              <a:lnSpc>
                <a:spcPts val="5091"/>
              </a:lnSpc>
            </a:pPr>
            <a:r>
              <a:rPr lang="en-US" sz="3636">
                <a:solidFill>
                  <a:srgbClr val="004AAD"/>
                </a:solidFill>
                <a:latin typeface="Roca One Italics"/>
              </a:rPr>
              <a:t>The Hash Map uses the Key Value Pair to Store Fight Details where the Key Is the Flight Number and the Values Include all the Important Details of the Flight Like-</a:t>
            </a:r>
          </a:p>
          <a:p>
            <a:pPr algn="ctr">
              <a:lnSpc>
                <a:spcPts val="5091"/>
              </a:lnSpc>
            </a:pPr>
          </a:p>
          <a:p>
            <a:pPr algn="ctr">
              <a:lnSpc>
                <a:spcPts val="5091"/>
              </a:lnSpc>
            </a:pPr>
            <a:r>
              <a:rPr lang="en-US" sz="3636">
                <a:solidFill>
                  <a:srgbClr val="004AAD"/>
                </a:solidFill>
                <a:latin typeface="Roca One Italics"/>
              </a:rPr>
              <a:t>Departure and Destination Airports</a:t>
            </a:r>
          </a:p>
          <a:p>
            <a:pPr algn="ctr">
              <a:lnSpc>
                <a:spcPts val="5091"/>
              </a:lnSpc>
            </a:pPr>
            <a:r>
              <a:rPr lang="en-US" sz="3636">
                <a:solidFill>
                  <a:srgbClr val="004AAD"/>
                </a:solidFill>
                <a:latin typeface="Roca One Italics"/>
              </a:rPr>
              <a:t>Flight Status</a:t>
            </a:r>
          </a:p>
          <a:p>
            <a:pPr algn="ctr">
              <a:lnSpc>
                <a:spcPts val="5091"/>
              </a:lnSpc>
            </a:pPr>
            <a:r>
              <a:rPr lang="en-US" sz="3636">
                <a:solidFill>
                  <a:srgbClr val="004AAD"/>
                </a:solidFill>
                <a:latin typeface="Roca One Italics"/>
              </a:rPr>
              <a:t>Departure and Arrival Time</a:t>
            </a:r>
          </a:p>
          <a:p>
            <a:pPr algn="ctr">
              <a:lnSpc>
                <a:spcPts val="5091"/>
              </a:lnSpc>
            </a:pPr>
            <a:r>
              <a:rPr lang="en-US" sz="3636">
                <a:solidFill>
                  <a:srgbClr val="004AAD"/>
                </a:solidFill>
                <a:latin typeface="Roca One Italics"/>
              </a:rPr>
              <a:t>Name of the Airline</a:t>
            </a:r>
          </a:p>
          <a:p>
            <a:pPr algn="ctr">
              <a:lnSpc>
                <a:spcPts val="4200"/>
              </a:lnSpc>
            </a:pPr>
            <a:r>
              <a:rPr lang="en-US" sz="3000">
                <a:solidFill>
                  <a:srgbClr val="004AAD"/>
                </a:solidFill>
                <a:latin typeface="Roca One Italics"/>
              </a:rPr>
              <a:t>IATA Number -International Air Transport Association</a:t>
            </a:r>
          </a:p>
          <a:p>
            <a:pPr algn="ctr">
              <a:lnSpc>
                <a:spcPts val="5091"/>
              </a:lnSpc>
            </a:pPr>
          </a:p>
          <a:p>
            <a:pPr algn="ctr">
              <a:lnSpc>
                <a:spcPts val="5091"/>
              </a:lnSpc>
            </a:pPr>
          </a:p>
        </p:txBody>
      </p:sp>
      <p:sp>
        <p:nvSpPr>
          <p:cNvPr name="TextBox 7" id="7"/>
          <p:cNvSpPr txBox="true"/>
          <p:nvPr/>
        </p:nvSpPr>
        <p:spPr>
          <a:xfrm rot="0">
            <a:off x="2899811" y="1224576"/>
            <a:ext cx="12488377" cy="2105025"/>
          </a:xfrm>
          <a:prstGeom prst="rect">
            <a:avLst/>
          </a:prstGeom>
        </p:spPr>
        <p:txBody>
          <a:bodyPr anchor="t" rtlCol="false" tIns="0" lIns="0" bIns="0" rIns="0">
            <a:spAutoFit/>
          </a:bodyPr>
          <a:lstStyle/>
          <a:p>
            <a:pPr algn="ctr">
              <a:lnSpc>
                <a:spcPts val="8400"/>
              </a:lnSpc>
            </a:pPr>
            <a:r>
              <a:rPr lang="en-US" sz="6000">
                <a:solidFill>
                  <a:srgbClr val="294774"/>
                </a:solidFill>
                <a:latin typeface="Roca One Italics"/>
              </a:rPr>
              <a:t>Hash Maps for Storing Flight Details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71725" y="2602377"/>
            <a:ext cx="14544551" cy="6365577"/>
          </a:xfrm>
          <a:prstGeom prst="rect">
            <a:avLst/>
          </a:prstGeom>
        </p:spPr>
        <p:txBody>
          <a:bodyPr anchor="t" rtlCol="false" tIns="0" lIns="0" bIns="0" rIns="0">
            <a:spAutoFit/>
          </a:bodyPr>
          <a:lstStyle/>
          <a:p>
            <a:pPr algn="ctr">
              <a:lnSpc>
                <a:spcPts val="5091"/>
              </a:lnSpc>
            </a:pPr>
            <a:r>
              <a:rPr lang="en-US" sz="3636">
                <a:solidFill>
                  <a:srgbClr val="7DA03C"/>
                </a:solidFill>
                <a:latin typeface="Roca One Italics"/>
              </a:rPr>
              <a:t>Best Efficiency, Simplicity, Performance and Flexibilty is achieved by Hash maps.</a:t>
            </a:r>
          </a:p>
          <a:p>
            <a:pPr algn="ctr">
              <a:lnSpc>
                <a:spcPts val="5091"/>
              </a:lnSpc>
            </a:pPr>
          </a:p>
          <a:p>
            <a:pPr algn="ctr">
              <a:lnSpc>
                <a:spcPts val="5091"/>
              </a:lnSpc>
            </a:pPr>
            <a:r>
              <a:rPr lang="en-US" sz="3636">
                <a:solidFill>
                  <a:srgbClr val="7DA03C"/>
                </a:solidFill>
                <a:latin typeface="Roca One Italics"/>
              </a:rPr>
              <a:t>The Implementation of This Data Structure is Fairly Easy and just uses Python Dictionaries for the Entire Application.</a:t>
            </a:r>
          </a:p>
          <a:p>
            <a:pPr algn="ctr">
              <a:lnSpc>
                <a:spcPts val="5091"/>
              </a:lnSpc>
            </a:pPr>
          </a:p>
          <a:p>
            <a:pPr algn="ctr">
              <a:lnSpc>
                <a:spcPts val="5091"/>
              </a:lnSpc>
            </a:pPr>
            <a:r>
              <a:rPr lang="en-US" sz="3636">
                <a:solidFill>
                  <a:srgbClr val="7DA03C"/>
                </a:solidFill>
                <a:latin typeface="Roca One Italics"/>
              </a:rPr>
              <a:t>It has a time Complexity of O(1) which makes retriving Flight Details Quick and Easy.</a:t>
            </a:r>
          </a:p>
          <a:p>
            <a:pPr algn="ctr">
              <a:lnSpc>
                <a:spcPts val="5091"/>
              </a:lnSpc>
            </a:pPr>
          </a:p>
          <a:p>
            <a:pPr algn="ctr">
              <a:lnSpc>
                <a:spcPts val="5091"/>
              </a:lnSpc>
            </a:pPr>
          </a:p>
        </p:txBody>
      </p:sp>
      <p:sp>
        <p:nvSpPr>
          <p:cNvPr name="Freeform 6" id="6"/>
          <p:cNvSpPr/>
          <p:nvPr/>
        </p:nvSpPr>
        <p:spPr>
          <a:xfrm flipH="false" flipV="false" rot="0">
            <a:off x="-941041" y="7562305"/>
            <a:ext cx="4525353" cy="4542387"/>
          </a:xfrm>
          <a:custGeom>
            <a:avLst/>
            <a:gdLst/>
            <a:ahLst/>
            <a:cxnLst/>
            <a:rect r="r" b="b" t="t" l="l"/>
            <a:pathLst>
              <a:path h="4542387" w="4525353">
                <a:moveTo>
                  <a:pt x="0" y="0"/>
                </a:moveTo>
                <a:lnTo>
                  <a:pt x="4525352" y="0"/>
                </a:lnTo>
                <a:lnTo>
                  <a:pt x="4525352" y="4542387"/>
                </a:lnTo>
                <a:lnTo>
                  <a:pt x="0" y="4542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899811" y="1224576"/>
            <a:ext cx="12488377" cy="1038225"/>
          </a:xfrm>
          <a:prstGeom prst="rect">
            <a:avLst/>
          </a:prstGeom>
        </p:spPr>
        <p:txBody>
          <a:bodyPr anchor="t" rtlCol="false" tIns="0" lIns="0" bIns="0" rIns="0">
            <a:spAutoFit/>
          </a:bodyPr>
          <a:lstStyle/>
          <a:p>
            <a:pPr algn="ctr">
              <a:lnSpc>
                <a:spcPts val="8400"/>
              </a:lnSpc>
            </a:pPr>
            <a:r>
              <a:rPr lang="en-US" sz="6000">
                <a:solidFill>
                  <a:srgbClr val="21502C"/>
                </a:solidFill>
                <a:latin typeface="Roca One Italics"/>
              </a:rPr>
              <a:t>Why Hash Maps?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20853" y="2436456"/>
            <a:ext cx="14544551" cy="5727402"/>
          </a:xfrm>
          <a:prstGeom prst="rect">
            <a:avLst/>
          </a:prstGeom>
        </p:spPr>
        <p:txBody>
          <a:bodyPr anchor="t" rtlCol="false" tIns="0" lIns="0" bIns="0" rIns="0">
            <a:spAutoFit/>
          </a:bodyPr>
          <a:lstStyle/>
          <a:p>
            <a:pPr algn="ctr">
              <a:lnSpc>
                <a:spcPts val="5091"/>
              </a:lnSpc>
            </a:pPr>
            <a:r>
              <a:rPr lang="en-US" sz="3636">
                <a:solidFill>
                  <a:srgbClr val="486572"/>
                </a:solidFill>
                <a:latin typeface="Roca One Italics"/>
              </a:rPr>
              <a:t>The Project is to implement Hybrid Data Structure to Create a Weather Forecast System and a Flight Tracking System using Treap and Hash Maps. </a:t>
            </a:r>
          </a:p>
          <a:p>
            <a:pPr algn="ctr">
              <a:lnSpc>
                <a:spcPts val="5091"/>
              </a:lnSpc>
            </a:pPr>
            <a:r>
              <a:rPr lang="en-US" sz="3636">
                <a:solidFill>
                  <a:srgbClr val="486572"/>
                </a:solidFill>
                <a:latin typeface="Roca One Italics"/>
              </a:rPr>
              <a:t>The project demonstrated the practicality and effectiveness treap for efficiently storing and accessing data based on both sorted order and priority-based access. </a:t>
            </a:r>
          </a:p>
          <a:p>
            <a:pPr algn="ctr">
              <a:lnSpc>
                <a:spcPts val="5091"/>
              </a:lnSpc>
            </a:pPr>
            <a:r>
              <a:rPr lang="en-US" sz="3636">
                <a:solidFill>
                  <a:srgbClr val="486572"/>
                </a:solidFill>
                <a:latin typeface="Roca One Italics"/>
              </a:rPr>
              <a:t>And uses Hashmap to store the key value pair and retrieve the flight details accordingly.</a:t>
            </a:r>
          </a:p>
          <a:p>
            <a:pPr algn="ctr">
              <a:lnSpc>
                <a:spcPts val="5091"/>
              </a:lnSpc>
            </a:pPr>
            <a:r>
              <a:rPr lang="en-US" sz="3636">
                <a:solidFill>
                  <a:srgbClr val="486572"/>
                </a:solidFill>
                <a:latin typeface="Roca One Italics"/>
              </a:rPr>
              <a:t>Both integrated successfully using Python.</a:t>
            </a:r>
          </a:p>
        </p:txBody>
      </p:sp>
      <p:sp>
        <p:nvSpPr>
          <p:cNvPr name="Freeform 6" id="6"/>
          <p:cNvSpPr/>
          <p:nvPr/>
        </p:nvSpPr>
        <p:spPr>
          <a:xfrm flipH="false" flipV="false" rot="0">
            <a:off x="-941041" y="7562305"/>
            <a:ext cx="4525353" cy="4542387"/>
          </a:xfrm>
          <a:custGeom>
            <a:avLst/>
            <a:gdLst/>
            <a:ahLst/>
            <a:cxnLst/>
            <a:rect r="r" b="b" t="t" l="l"/>
            <a:pathLst>
              <a:path h="4542387" w="4525353">
                <a:moveTo>
                  <a:pt x="0" y="0"/>
                </a:moveTo>
                <a:lnTo>
                  <a:pt x="4525352" y="0"/>
                </a:lnTo>
                <a:lnTo>
                  <a:pt x="4525352" y="4542387"/>
                </a:lnTo>
                <a:lnTo>
                  <a:pt x="0" y="4542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899811" y="1224576"/>
            <a:ext cx="12488377" cy="1038225"/>
          </a:xfrm>
          <a:prstGeom prst="rect">
            <a:avLst/>
          </a:prstGeom>
        </p:spPr>
        <p:txBody>
          <a:bodyPr anchor="t" rtlCol="false" tIns="0" lIns="0" bIns="0" rIns="0">
            <a:spAutoFit/>
          </a:bodyPr>
          <a:lstStyle/>
          <a:p>
            <a:pPr algn="ctr">
              <a:lnSpc>
                <a:spcPts val="8400"/>
              </a:lnSpc>
            </a:pPr>
            <a:r>
              <a:rPr lang="en-US" sz="6000">
                <a:solidFill>
                  <a:srgbClr val="21502C"/>
                </a:solidFill>
                <a:latin typeface="Roca One Italics"/>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93714">
            <a:off x="10375095" y="6222211"/>
            <a:ext cx="6858651" cy="6755771"/>
          </a:xfrm>
          <a:custGeom>
            <a:avLst/>
            <a:gdLst/>
            <a:ahLst/>
            <a:cxnLst/>
            <a:rect r="r" b="b" t="t" l="l"/>
            <a:pathLst>
              <a:path h="6755771" w="6858651">
                <a:moveTo>
                  <a:pt x="0" y="0"/>
                </a:moveTo>
                <a:lnTo>
                  <a:pt x="6858651" y="0"/>
                </a:lnTo>
                <a:lnTo>
                  <a:pt x="6858651" y="6755772"/>
                </a:lnTo>
                <a:lnTo>
                  <a:pt x="0" y="6755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45047">
            <a:off x="1028700" y="5672435"/>
            <a:ext cx="7315200" cy="3258589"/>
          </a:xfrm>
          <a:custGeom>
            <a:avLst/>
            <a:gdLst/>
            <a:ahLst/>
            <a:cxnLst/>
            <a:rect r="r" b="b" t="t" l="l"/>
            <a:pathLst>
              <a:path h="3258589" w="7315200">
                <a:moveTo>
                  <a:pt x="0" y="0"/>
                </a:moveTo>
                <a:lnTo>
                  <a:pt x="7315200" y="0"/>
                </a:lnTo>
                <a:lnTo>
                  <a:pt x="7315200" y="3258589"/>
                </a:lnTo>
                <a:lnTo>
                  <a:pt x="0" y="3258589"/>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55625" y="4697413"/>
            <a:ext cx="7976751" cy="1206499"/>
          </a:xfrm>
          <a:prstGeom prst="rect">
            <a:avLst/>
          </a:prstGeom>
        </p:spPr>
        <p:txBody>
          <a:bodyPr anchor="t" rtlCol="false" tIns="0" lIns="0" bIns="0" rIns="0">
            <a:spAutoFit/>
          </a:bodyPr>
          <a:lstStyle/>
          <a:p>
            <a:pPr>
              <a:lnSpc>
                <a:spcPts val="8799"/>
              </a:lnSpc>
            </a:pPr>
            <a:r>
              <a:rPr lang="en-US" sz="9999">
                <a:solidFill>
                  <a:srgbClr val="0097B2"/>
                </a:solidFill>
                <a:latin typeface="Roca One"/>
              </a:rPr>
              <a:t>THANK YOU!</a:t>
            </a:r>
          </a:p>
        </p:txBody>
      </p:sp>
      <p:sp>
        <p:nvSpPr>
          <p:cNvPr name="Freeform 5" id="5"/>
          <p:cNvSpPr/>
          <p:nvPr/>
        </p:nvSpPr>
        <p:spPr>
          <a:xfrm flipH="false" flipV="false" rot="0">
            <a:off x="-3833147" y="-2978032"/>
            <a:ext cx="6879211" cy="6879211"/>
          </a:xfrm>
          <a:custGeom>
            <a:avLst/>
            <a:gdLst/>
            <a:ahLst/>
            <a:cxnLst/>
            <a:rect r="r" b="b" t="t" l="l"/>
            <a:pathLst>
              <a:path h="6879211" w="6879211">
                <a:moveTo>
                  <a:pt x="0" y="0"/>
                </a:moveTo>
                <a:lnTo>
                  <a:pt x="6879210" y="0"/>
                </a:lnTo>
                <a:lnTo>
                  <a:pt x="6879210" y="6879210"/>
                </a:lnTo>
                <a:lnTo>
                  <a:pt x="0" y="6879210"/>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4267289">
            <a:off x="12637057" y="-5073907"/>
            <a:ext cx="6858651" cy="6755771"/>
          </a:xfrm>
          <a:custGeom>
            <a:avLst/>
            <a:gdLst/>
            <a:ahLst/>
            <a:cxnLst/>
            <a:rect r="r" b="b" t="t" l="l"/>
            <a:pathLst>
              <a:path h="6755771" w="6858651">
                <a:moveTo>
                  <a:pt x="0" y="0"/>
                </a:moveTo>
                <a:lnTo>
                  <a:pt x="6858651" y="0"/>
                </a:lnTo>
                <a:lnTo>
                  <a:pt x="6858651" y="6755772"/>
                </a:lnTo>
                <a:lnTo>
                  <a:pt x="0" y="6755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267289">
            <a:off x="-5224775" y="4861101"/>
            <a:ext cx="6858651" cy="6755771"/>
          </a:xfrm>
          <a:custGeom>
            <a:avLst/>
            <a:gdLst/>
            <a:ahLst/>
            <a:cxnLst/>
            <a:rect r="r" b="b" t="t" l="l"/>
            <a:pathLst>
              <a:path h="6755771" w="6858651">
                <a:moveTo>
                  <a:pt x="0" y="0"/>
                </a:moveTo>
                <a:lnTo>
                  <a:pt x="6858651" y="0"/>
                </a:lnTo>
                <a:lnTo>
                  <a:pt x="6858651" y="6755771"/>
                </a:lnTo>
                <a:lnTo>
                  <a:pt x="0" y="6755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4267289">
            <a:off x="4564538" y="-3153342"/>
            <a:ext cx="6858651" cy="6755771"/>
          </a:xfrm>
          <a:custGeom>
            <a:avLst/>
            <a:gdLst/>
            <a:ahLst/>
            <a:cxnLst/>
            <a:rect r="r" b="b" t="t" l="l"/>
            <a:pathLst>
              <a:path h="6755771" w="6858651">
                <a:moveTo>
                  <a:pt x="0" y="0"/>
                </a:moveTo>
                <a:lnTo>
                  <a:pt x="6858651" y="0"/>
                </a:lnTo>
                <a:lnTo>
                  <a:pt x="6858651" y="6755771"/>
                </a:lnTo>
                <a:lnTo>
                  <a:pt x="0" y="6755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41631" y="8931024"/>
            <a:ext cx="6879211" cy="6879211"/>
          </a:xfrm>
          <a:custGeom>
            <a:avLst/>
            <a:gdLst/>
            <a:ahLst/>
            <a:cxnLst/>
            <a:rect r="r" b="b" t="t" l="l"/>
            <a:pathLst>
              <a:path h="6879211" w="6879211">
                <a:moveTo>
                  <a:pt x="0" y="0"/>
                </a:moveTo>
                <a:lnTo>
                  <a:pt x="6879211" y="0"/>
                </a:lnTo>
                <a:lnTo>
                  <a:pt x="6879211" y="6879211"/>
                </a:lnTo>
                <a:lnTo>
                  <a:pt x="0" y="687921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479475" y="1561634"/>
            <a:ext cx="6879211" cy="6879211"/>
          </a:xfrm>
          <a:custGeom>
            <a:avLst/>
            <a:gdLst/>
            <a:ahLst/>
            <a:cxnLst/>
            <a:rect r="r" b="b" t="t" l="l"/>
            <a:pathLst>
              <a:path h="6879211" w="6879211">
                <a:moveTo>
                  <a:pt x="0" y="0"/>
                </a:moveTo>
                <a:lnTo>
                  <a:pt x="6879210" y="0"/>
                </a:lnTo>
                <a:lnTo>
                  <a:pt x="6879210" y="6879211"/>
                </a:lnTo>
                <a:lnTo>
                  <a:pt x="0" y="687921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873213">
            <a:off x="12498356" y="3629231"/>
            <a:ext cx="918221" cy="1345028"/>
            <a:chOff x="0" y="0"/>
            <a:chExt cx="4009386" cy="5873023"/>
          </a:xfrm>
        </p:grpSpPr>
        <p:sp>
          <p:nvSpPr>
            <p:cNvPr name="Freeform 12" id="12"/>
            <p:cNvSpPr/>
            <p:nvPr/>
          </p:nvSpPr>
          <p:spPr>
            <a:xfrm flipH="false" flipV="false" rot="0">
              <a:off x="0" y="0"/>
              <a:ext cx="4009386" cy="5873023"/>
            </a:xfrm>
            <a:custGeom>
              <a:avLst/>
              <a:gdLst/>
              <a:ahLst/>
              <a:cxnLst/>
              <a:rect r="r" b="b" t="t" l="l"/>
              <a:pathLst>
                <a:path h="5873023" w="4009386">
                  <a:moveTo>
                    <a:pt x="4009386" y="279400"/>
                  </a:moveTo>
                  <a:lnTo>
                    <a:pt x="4009386" y="0"/>
                  </a:lnTo>
                  <a:lnTo>
                    <a:pt x="0" y="0"/>
                  </a:lnTo>
                  <a:lnTo>
                    <a:pt x="0" y="5873023"/>
                  </a:lnTo>
                  <a:lnTo>
                    <a:pt x="4009386" y="5873023"/>
                  </a:lnTo>
                  <a:lnTo>
                    <a:pt x="4009386" y="279400"/>
                  </a:lnTo>
                  <a:close/>
                  <a:moveTo>
                    <a:pt x="3930645" y="279400"/>
                  </a:moveTo>
                  <a:lnTo>
                    <a:pt x="3930645" y="5794283"/>
                  </a:lnTo>
                  <a:lnTo>
                    <a:pt x="78740" y="5794283"/>
                  </a:lnTo>
                  <a:lnTo>
                    <a:pt x="78740" y="78740"/>
                  </a:lnTo>
                  <a:lnTo>
                    <a:pt x="3930646" y="78740"/>
                  </a:lnTo>
                  <a:lnTo>
                    <a:pt x="3930646" y="279400"/>
                  </a:lnTo>
                  <a:close/>
                </a:path>
              </a:pathLst>
            </a:custGeom>
            <a:solidFill>
              <a:srgbClr val="FFCC00">
                <a:alpha val="29804"/>
              </a:srgbClr>
            </a:solidFill>
          </p:spPr>
        </p:sp>
      </p:grpSp>
      <p:grpSp>
        <p:nvGrpSpPr>
          <p:cNvPr name="Group 13" id="13"/>
          <p:cNvGrpSpPr/>
          <p:nvPr/>
        </p:nvGrpSpPr>
        <p:grpSpPr>
          <a:xfrm rot="-873213">
            <a:off x="13503952" y="3369025"/>
            <a:ext cx="918221" cy="1344583"/>
            <a:chOff x="0" y="0"/>
            <a:chExt cx="4009386" cy="5871082"/>
          </a:xfrm>
        </p:grpSpPr>
        <p:sp>
          <p:nvSpPr>
            <p:cNvPr name="Freeform 14" id="14"/>
            <p:cNvSpPr/>
            <p:nvPr/>
          </p:nvSpPr>
          <p:spPr>
            <a:xfrm flipH="false" flipV="false" rot="0">
              <a:off x="0" y="0"/>
              <a:ext cx="4009386" cy="5871082"/>
            </a:xfrm>
            <a:custGeom>
              <a:avLst/>
              <a:gdLst/>
              <a:ahLst/>
              <a:cxnLst/>
              <a:rect r="r" b="b" t="t" l="l"/>
              <a:pathLst>
                <a:path h="5871082" w="4009386">
                  <a:moveTo>
                    <a:pt x="4009386" y="279400"/>
                  </a:moveTo>
                  <a:lnTo>
                    <a:pt x="4009386" y="0"/>
                  </a:lnTo>
                  <a:lnTo>
                    <a:pt x="0" y="0"/>
                  </a:lnTo>
                  <a:lnTo>
                    <a:pt x="0" y="5871082"/>
                  </a:lnTo>
                  <a:lnTo>
                    <a:pt x="4009386" y="5871082"/>
                  </a:lnTo>
                  <a:lnTo>
                    <a:pt x="4009386" y="279400"/>
                  </a:lnTo>
                  <a:close/>
                  <a:moveTo>
                    <a:pt x="3930645" y="279400"/>
                  </a:moveTo>
                  <a:lnTo>
                    <a:pt x="3930645" y="5792342"/>
                  </a:lnTo>
                  <a:lnTo>
                    <a:pt x="78740" y="5792342"/>
                  </a:lnTo>
                  <a:lnTo>
                    <a:pt x="78740" y="78740"/>
                  </a:lnTo>
                  <a:lnTo>
                    <a:pt x="3930646" y="78740"/>
                  </a:lnTo>
                  <a:lnTo>
                    <a:pt x="3930646" y="279400"/>
                  </a:lnTo>
                  <a:close/>
                </a:path>
              </a:pathLst>
            </a:custGeom>
            <a:solidFill>
              <a:srgbClr val="FFCC00">
                <a:alpha val="29804"/>
              </a:srgbClr>
            </a:solidFill>
          </p:spPr>
        </p:sp>
      </p:grpSp>
      <p:grpSp>
        <p:nvGrpSpPr>
          <p:cNvPr name="Group 15" id="15"/>
          <p:cNvGrpSpPr/>
          <p:nvPr/>
        </p:nvGrpSpPr>
        <p:grpSpPr>
          <a:xfrm rot="-873213">
            <a:off x="14514647" y="3104658"/>
            <a:ext cx="918221" cy="1332216"/>
            <a:chOff x="0" y="0"/>
            <a:chExt cx="4009386" cy="5817081"/>
          </a:xfrm>
        </p:grpSpPr>
        <p:sp>
          <p:nvSpPr>
            <p:cNvPr name="Freeform 16" id="16"/>
            <p:cNvSpPr/>
            <p:nvPr/>
          </p:nvSpPr>
          <p:spPr>
            <a:xfrm flipH="false" flipV="false" rot="0">
              <a:off x="0" y="0"/>
              <a:ext cx="4009386" cy="5817081"/>
            </a:xfrm>
            <a:custGeom>
              <a:avLst/>
              <a:gdLst/>
              <a:ahLst/>
              <a:cxnLst/>
              <a:rect r="r" b="b" t="t" l="l"/>
              <a:pathLst>
                <a:path h="5817081" w="4009386">
                  <a:moveTo>
                    <a:pt x="4009386" y="279400"/>
                  </a:moveTo>
                  <a:lnTo>
                    <a:pt x="4009386" y="0"/>
                  </a:lnTo>
                  <a:lnTo>
                    <a:pt x="0" y="0"/>
                  </a:lnTo>
                  <a:lnTo>
                    <a:pt x="0" y="5817081"/>
                  </a:lnTo>
                  <a:lnTo>
                    <a:pt x="4009386" y="5817081"/>
                  </a:lnTo>
                  <a:lnTo>
                    <a:pt x="4009386" y="279400"/>
                  </a:lnTo>
                  <a:close/>
                  <a:moveTo>
                    <a:pt x="3930645" y="279400"/>
                  </a:moveTo>
                  <a:lnTo>
                    <a:pt x="3930645" y="5738341"/>
                  </a:lnTo>
                  <a:lnTo>
                    <a:pt x="78740" y="5738341"/>
                  </a:lnTo>
                  <a:lnTo>
                    <a:pt x="78740" y="78740"/>
                  </a:lnTo>
                  <a:lnTo>
                    <a:pt x="3930646" y="78740"/>
                  </a:lnTo>
                  <a:lnTo>
                    <a:pt x="3930646" y="279400"/>
                  </a:lnTo>
                  <a:close/>
                </a:path>
              </a:pathLst>
            </a:custGeom>
            <a:solidFill>
              <a:srgbClr val="FFCC00">
                <a:alpha val="29804"/>
              </a:srgbClr>
            </a:solidFill>
          </p:spPr>
        </p:sp>
      </p:grpSp>
      <p:sp>
        <p:nvSpPr>
          <p:cNvPr name="Freeform 17" id="17"/>
          <p:cNvSpPr/>
          <p:nvPr/>
        </p:nvSpPr>
        <p:spPr>
          <a:xfrm flipH="false" flipV="false" rot="-873213">
            <a:off x="12504609" y="3373432"/>
            <a:ext cx="579213" cy="579212"/>
          </a:xfrm>
          <a:custGeom>
            <a:avLst/>
            <a:gdLst/>
            <a:ahLst/>
            <a:cxnLst/>
            <a:rect r="r" b="b" t="t" l="l"/>
            <a:pathLst>
              <a:path h="579212" w="579213">
                <a:moveTo>
                  <a:pt x="0" y="0"/>
                </a:moveTo>
                <a:lnTo>
                  <a:pt x="579212" y="0"/>
                </a:lnTo>
                <a:lnTo>
                  <a:pt x="579212" y="579212"/>
                </a:lnTo>
                <a:lnTo>
                  <a:pt x="0" y="579212"/>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873213">
            <a:off x="14528133" y="2848248"/>
            <a:ext cx="579213" cy="579212"/>
          </a:xfrm>
          <a:custGeom>
            <a:avLst/>
            <a:gdLst/>
            <a:ahLst/>
            <a:cxnLst/>
            <a:rect r="r" b="b" t="t" l="l"/>
            <a:pathLst>
              <a:path h="579212" w="579213">
                <a:moveTo>
                  <a:pt x="0" y="0"/>
                </a:moveTo>
                <a:lnTo>
                  <a:pt x="579213" y="0"/>
                </a:lnTo>
                <a:lnTo>
                  <a:pt x="579213" y="579213"/>
                </a:lnTo>
                <a:lnTo>
                  <a:pt x="0" y="579213"/>
                </a:lnTo>
                <a:lnTo>
                  <a:pt x="0" y="0"/>
                </a:lnTo>
                <a:close/>
              </a:path>
            </a:pathLst>
          </a:custGeom>
          <a:blipFill>
            <a:blip r:embed="rId10">
              <a:alphaModFix amt="3000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873213">
            <a:off x="13523295" y="3113712"/>
            <a:ext cx="579213" cy="579213"/>
          </a:xfrm>
          <a:custGeom>
            <a:avLst/>
            <a:gdLst/>
            <a:ahLst/>
            <a:cxnLst/>
            <a:rect r="r" b="b" t="t" l="l"/>
            <a:pathLst>
              <a:path h="579213" w="579213">
                <a:moveTo>
                  <a:pt x="0" y="0"/>
                </a:moveTo>
                <a:lnTo>
                  <a:pt x="579213" y="0"/>
                </a:lnTo>
                <a:lnTo>
                  <a:pt x="579213" y="579213"/>
                </a:lnTo>
                <a:lnTo>
                  <a:pt x="0" y="579213"/>
                </a:lnTo>
                <a:lnTo>
                  <a:pt x="0" y="0"/>
                </a:lnTo>
                <a:close/>
              </a:path>
            </a:pathLst>
          </a:custGeom>
          <a:blipFill>
            <a:blip r:embed="rId12">
              <a:alphaModFix amt="30000"/>
              <a:extLst>
                <a:ext uri="{96DAC541-7B7A-43D3-8B79-37D633B846F1}">
                  <asvg:svgBlip xmlns:asvg="http://schemas.microsoft.com/office/drawing/2016/SVG/main" r:embed="rId13"/>
                </a:ext>
              </a:extLst>
            </a:blip>
            <a:stretch>
              <a:fillRect l="0" t="0" r="0" b="0"/>
            </a:stretch>
          </a:blipFill>
        </p:spPr>
      </p:sp>
      <p:grpSp>
        <p:nvGrpSpPr>
          <p:cNvPr name="Group 20" id="20"/>
          <p:cNvGrpSpPr/>
          <p:nvPr/>
        </p:nvGrpSpPr>
        <p:grpSpPr>
          <a:xfrm rot="-873213">
            <a:off x="11805730" y="1830287"/>
            <a:ext cx="3319970" cy="783102"/>
            <a:chOff x="0" y="0"/>
            <a:chExt cx="8628976" cy="2035371"/>
          </a:xfrm>
        </p:grpSpPr>
        <p:sp>
          <p:nvSpPr>
            <p:cNvPr name="Freeform 21" id="21"/>
            <p:cNvSpPr/>
            <p:nvPr/>
          </p:nvSpPr>
          <p:spPr>
            <a:xfrm flipH="false" flipV="false" rot="0">
              <a:off x="0" y="0"/>
              <a:ext cx="8628976" cy="2035371"/>
            </a:xfrm>
            <a:custGeom>
              <a:avLst/>
              <a:gdLst/>
              <a:ahLst/>
              <a:cxnLst/>
              <a:rect r="r" b="b" t="t" l="l"/>
              <a:pathLst>
                <a:path h="2035371" w="8628976">
                  <a:moveTo>
                    <a:pt x="0" y="0"/>
                  </a:moveTo>
                  <a:lnTo>
                    <a:pt x="8628976" y="0"/>
                  </a:lnTo>
                  <a:lnTo>
                    <a:pt x="8628976" y="2035371"/>
                  </a:lnTo>
                  <a:lnTo>
                    <a:pt x="0" y="2035371"/>
                  </a:lnTo>
                  <a:close/>
                </a:path>
              </a:pathLst>
            </a:custGeom>
            <a:solidFill>
              <a:srgbClr val="FFCC00">
                <a:alpha val="29804"/>
              </a:srgbClr>
            </a:solidFill>
          </p:spPr>
        </p:sp>
      </p:grpSp>
      <p:sp>
        <p:nvSpPr>
          <p:cNvPr name="TextBox 22" id="22"/>
          <p:cNvSpPr txBox="true"/>
          <p:nvPr/>
        </p:nvSpPr>
        <p:spPr>
          <a:xfrm rot="-873213">
            <a:off x="11825206" y="2102912"/>
            <a:ext cx="3321040" cy="278113"/>
          </a:xfrm>
          <a:prstGeom prst="rect">
            <a:avLst/>
          </a:prstGeom>
        </p:spPr>
        <p:txBody>
          <a:bodyPr anchor="t" rtlCol="false" tIns="0" lIns="0" bIns="0" rIns="0">
            <a:spAutoFit/>
          </a:bodyPr>
          <a:lstStyle/>
          <a:p>
            <a:pPr algn="ctr">
              <a:lnSpc>
                <a:spcPts val="1954"/>
              </a:lnSpc>
            </a:pPr>
            <a:r>
              <a:rPr lang="en-US" sz="2326">
                <a:solidFill>
                  <a:srgbClr val="6E6E6E">
                    <a:alpha val="29804"/>
                  </a:srgbClr>
                </a:solidFill>
                <a:latin typeface="Open Sans Bold"/>
              </a:rPr>
              <a:t>WEATHER FORECAST</a:t>
            </a:r>
          </a:p>
        </p:txBody>
      </p:sp>
      <p:sp>
        <p:nvSpPr>
          <p:cNvPr name="TextBox 23" id="23"/>
          <p:cNvSpPr txBox="true"/>
          <p:nvPr/>
        </p:nvSpPr>
        <p:spPr>
          <a:xfrm rot="-873213">
            <a:off x="11990426" y="2698544"/>
            <a:ext cx="3321040" cy="256056"/>
          </a:xfrm>
          <a:prstGeom prst="rect">
            <a:avLst/>
          </a:prstGeom>
        </p:spPr>
        <p:txBody>
          <a:bodyPr anchor="t" rtlCol="false" tIns="0" lIns="0" bIns="0" rIns="0">
            <a:spAutoFit/>
          </a:bodyPr>
          <a:lstStyle/>
          <a:p>
            <a:pPr algn="ctr">
              <a:lnSpc>
                <a:spcPts val="2026"/>
              </a:lnSpc>
            </a:pPr>
            <a:r>
              <a:rPr lang="en-US" sz="1447" spc="246">
                <a:solidFill>
                  <a:srgbClr val="6E6E6E">
                    <a:alpha val="29804"/>
                  </a:srgbClr>
                </a:solidFill>
                <a:latin typeface="Montserrat Classic Bold"/>
              </a:rPr>
              <a:t>JUN 10, 2023</a:t>
            </a:r>
          </a:p>
        </p:txBody>
      </p:sp>
      <p:sp>
        <p:nvSpPr>
          <p:cNvPr name="TextBox 24" id="24"/>
          <p:cNvSpPr txBox="true"/>
          <p:nvPr/>
        </p:nvSpPr>
        <p:spPr>
          <a:xfrm rot="-873213">
            <a:off x="12457462" y="3922510"/>
            <a:ext cx="906144" cy="367122"/>
          </a:xfrm>
          <a:prstGeom prst="rect">
            <a:avLst/>
          </a:prstGeom>
        </p:spPr>
        <p:txBody>
          <a:bodyPr anchor="t" rtlCol="false" tIns="0" lIns="0" bIns="0" rIns="0">
            <a:spAutoFit/>
          </a:bodyPr>
          <a:lstStyle/>
          <a:p>
            <a:pPr algn="ctr">
              <a:lnSpc>
                <a:spcPts val="3039"/>
              </a:lnSpc>
            </a:pPr>
            <a:r>
              <a:rPr lang="en-US" sz="2171" spc="130">
                <a:solidFill>
                  <a:srgbClr val="6E6E6E">
                    <a:alpha val="29804"/>
                  </a:srgbClr>
                </a:solidFill>
                <a:latin typeface="Open Sans Bold"/>
              </a:rPr>
              <a:t>70%</a:t>
            </a:r>
          </a:p>
        </p:txBody>
      </p:sp>
      <p:sp>
        <p:nvSpPr>
          <p:cNvPr name="TextBox 25" id="25"/>
          <p:cNvSpPr txBox="true"/>
          <p:nvPr/>
        </p:nvSpPr>
        <p:spPr>
          <a:xfrm rot="-873213">
            <a:off x="13471685" y="3659846"/>
            <a:ext cx="906144" cy="367122"/>
          </a:xfrm>
          <a:prstGeom prst="rect">
            <a:avLst/>
          </a:prstGeom>
        </p:spPr>
        <p:txBody>
          <a:bodyPr anchor="t" rtlCol="false" tIns="0" lIns="0" bIns="0" rIns="0">
            <a:spAutoFit/>
          </a:bodyPr>
          <a:lstStyle/>
          <a:p>
            <a:pPr algn="ctr">
              <a:lnSpc>
                <a:spcPts val="3039"/>
              </a:lnSpc>
            </a:pPr>
            <a:r>
              <a:rPr lang="en-US" sz="2171" spc="130">
                <a:solidFill>
                  <a:srgbClr val="6E6E6E">
                    <a:alpha val="29804"/>
                  </a:srgbClr>
                </a:solidFill>
                <a:latin typeface="Open Sans Bold"/>
              </a:rPr>
              <a:t>20%</a:t>
            </a:r>
          </a:p>
        </p:txBody>
      </p:sp>
      <p:sp>
        <p:nvSpPr>
          <p:cNvPr name="TextBox 26" id="26"/>
          <p:cNvSpPr txBox="true"/>
          <p:nvPr/>
        </p:nvSpPr>
        <p:spPr>
          <a:xfrm rot="-873213">
            <a:off x="14510039" y="3390918"/>
            <a:ext cx="906144" cy="367122"/>
          </a:xfrm>
          <a:prstGeom prst="rect">
            <a:avLst/>
          </a:prstGeom>
        </p:spPr>
        <p:txBody>
          <a:bodyPr anchor="t" rtlCol="false" tIns="0" lIns="0" bIns="0" rIns="0">
            <a:spAutoFit/>
          </a:bodyPr>
          <a:lstStyle/>
          <a:p>
            <a:pPr algn="ctr">
              <a:lnSpc>
                <a:spcPts val="3039"/>
              </a:lnSpc>
            </a:pPr>
            <a:r>
              <a:rPr lang="en-US" sz="2171" spc="130">
                <a:solidFill>
                  <a:srgbClr val="6E6E6E">
                    <a:alpha val="29804"/>
                  </a:srgbClr>
                </a:solidFill>
                <a:latin typeface="Open Sans Bold"/>
              </a:rPr>
              <a:t>10%</a:t>
            </a:r>
          </a:p>
        </p:txBody>
      </p:sp>
      <p:grpSp>
        <p:nvGrpSpPr>
          <p:cNvPr name="Group 27" id="27"/>
          <p:cNvGrpSpPr/>
          <p:nvPr/>
        </p:nvGrpSpPr>
        <p:grpSpPr>
          <a:xfrm rot="-873213">
            <a:off x="12588703" y="4336960"/>
            <a:ext cx="910145" cy="626610"/>
            <a:chOff x="0" y="0"/>
            <a:chExt cx="6350000" cy="4371806"/>
          </a:xfrm>
        </p:grpSpPr>
        <p:sp>
          <p:nvSpPr>
            <p:cNvPr name="Freeform 28" id="28"/>
            <p:cNvSpPr/>
            <p:nvPr/>
          </p:nvSpPr>
          <p:spPr>
            <a:xfrm flipH="false" flipV="false" rot="0">
              <a:off x="0" y="0"/>
              <a:ext cx="6350000" cy="4371806"/>
            </a:xfrm>
            <a:custGeom>
              <a:avLst/>
              <a:gdLst/>
              <a:ahLst/>
              <a:cxnLst/>
              <a:rect r="r" b="b" t="t" l="l"/>
              <a:pathLst>
                <a:path h="4371806" w="6350000">
                  <a:moveTo>
                    <a:pt x="0" y="0"/>
                  </a:moveTo>
                  <a:lnTo>
                    <a:pt x="6350000" y="0"/>
                  </a:lnTo>
                  <a:lnTo>
                    <a:pt x="6350000" y="4371806"/>
                  </a:lnTo>
                  <a:lnTo>
                    <a:pt x="0" y="4371806"/>
                  </a:lnTo>
                  <a:close/>
                </a:path>
              </a:pathLst>
            </a:custGeom>
            <a:solidFill>
              <a:srgbClr val="FFCC00">
                <a:alpha val="29804"/>
              </a:srgbClr>
            </a:solidFill>
          </p:spPr>
        </p:sp>
      </p:grpSp>
      <p:grpSp>
        <p:nvGrpSpPr>
          <p:cNvPr name="Group 29" id="29"/>
          <p:cNvGrpSpPr/>
          <p:nvPr/>
        </p:nvGrpSpPr>
        <p:grpSpPr>
          <a:xfrm rot="-873213">
            <a:off x="13593030" y="4064145"/>
            <a:ext cx="893550" cy="626610"/>
            <a:chOff x="0" y="0"/>
            <a:chExt cx="6234224" cy="4371806"/>
          </a:xfrm>
        </p:grpSpPr>
        <p:sp>
          <p:nvSpPr>
            <p:cNvPr name="Freeform 30" id="30"/>
            <p:cNvSpPr/>
            <p:nvPr/>
          </p:nvSpPr>
          <p:spPr>
            <a:xfrm flipH="false" flipV="false" rot="0">
              <a:off x="0" y="0"/>
              <a:ext cx="6234224" cy="4371806"/>
            </a:xfrm>
            <a:custGeom>
              <a:avLst/>
              <a:gdLst/>
              <a:ahLst/>
              <a:cxnLst/>
              <a:rect r="r" b="b" t="t" l="l"/>
              <a:pathLst>
                <a:path h="4371806" w="6234224">
                  <a:moveTo>
                    <a:pt x="0" y="0"/>
                  </a:moveTo>
                  <a:lnTo>
                    <a:pt x="6234224" y="0"/>
                  </a:lnTo>
                  <a:lnTo>
                    <a:pt x="6234224" y="4371806"/>
                  </a:lnTo>
                  <a:lnTo>
                    <a:pt x="0" y="4371806"/>
                  </a:lnTo>
                  <a:close/>
                </a:path>
              </a:pathLst>
            </a:custGeom>
            <a:solidFill>
              <a:srgbClr val="FFCC00">
                <a:alpha val="29804"/>
              </a:srgbClr>
            </a:solidFill>
          </p:spPr>
        </p:sp>
      </p:grpSp>
      <p:grpSp>
        <p:nvGrpSpPr>
          <p:cNvPr name="Group 31" id="31"/>
          <p:cNvGrpSpPr/>
          <p:nvPr/>
        </p:nvGrpSpPr>
        <p:grpSpPr>
          <a:xfrm rot="-873213">
            <a:off x="14620495" y="3809781"/>
            <a:ext cx="893550" cy="592721"/>
            <a:chOff x="0" y="0"/>
            <a:chExt cx="6234224" cy="4135362"/>
          </a:xfrm>
        </p:grpSpPr>
        <p:sp>
          <p:nvSpPr>
            <p:cNvPr name="Freeform 32" id="32"/>
            <p:cNvSpPr/>
            <p:nvPr/>
          </p:nvSpPr>
          <p:spPr>
            <a:xfrm flipH="false" flipV="false" rot="0">
              <a:off x="0" y="0"/>
              <a:ext cx="6234224" cy="4135362"/>
            </a:xfrm>
            <a:custGeom>
              <a:avLst/>
              <a:gdLst/>
              <a:ahLst/>
              <a:cxnLst/>
              <a:rect r="r" b="b" t="t" l="l"/>
              <a:pathLst>
                <a:path h="4135362" w="6234224">
                  <a:moveTo>
                    <a:pt x="0" y="0"/>
                  </a:moveTo>
                  <a:lnTo>
                    <a:pt x="6234224" y="0"/>
                  </a:lnTo>
                  <a:lnTo>
                    <a:pt x="6234224" y="4135362"/>
                  </a:lnTo>
                  <a:lnTo>
                    <a:pt x="0" y="4135362"/>
                  </a:lnTo>
                  <a:close/>
                </a:path>
              </a:pathLst>
            </a:custGeom>
            <a:solidFill>
              <a:srgbClr val="FFCC00">
                <a:alpha val="29804"/>
              </a:srgbClr>
            </a:solidFill>
          </p:spPr>
        </p:sp>
      </p:grpSp>
      <p:sp>
        <p:nvSpPr>
          <p:cNvPr name="TextBox 33" id="33"/>
          <p:cNvSpPr txBox="true"/>
          <p:nvPr/>
        </p:nvSpPr>
        <p:spPr>
          <a:xfrm rot="-873213">
            <a:off x="12709784" y="4390022"/>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Chance of </a:t>
            </a:r>
          </a:p>
          <a:p>
            <a:pPr>
              <a:lnSpc>
                <a:spcPts val="1157"/>
              </a:lnSpc>
            </a:pPr>
            <a:r>
              <a:rPr lang="en-US" sz="827">
                <a:solidFill>
                  <a:srgbClr val="6E6E6E">
                    <a:alpha val="29804"/>
                  </a:srgbClr>
                </a:solidFill>
                <a:latin typeface="Montserrat Classic"/>
              </a:rPr>
              <a:t>a beautiful sunny Day!</a:t>
            </a:r>
          </a:p>
        </p:txBody>
      </p:sp>
      <p:grpSp>
        <p:nvGrpSpPr>
          <p:cNvPr name="Group 34" id="34"/>
          <p:cNvGrpSpPr/>
          <p:nvPr/>
        </p:nvGrpSpPr>
        <p:grpSpPr>
          <a:xfrm rot="-873213">
            <a:off x="12962990" y="5453661"/>
            <a:ext cx="918221" cy="1345028"/>
            <a:chOff x="0" y="0"/>
            <a:chExt cx="4009386" cy="5873023"/>
          </a:xfrm>
        </p:grpSpPr>
        <p:sp>
          <p:nvSpPr>
            <p:cNvPr name="Freeform 35" id="35"/>
            <p:cNvSpPr/>
            <p:nvPr/>
          </p:nvSpPr>
          <p:spPr>
            <a:xfrm flipH="false" flipV="false" rot="0">
              <a:off x="0" y="0"/>
              <a:ext cx="4009386" cy="5873023"/>
            </a:xfrm>
            <a:custGeom>
              <a:avLst/>
              <a:gdLst/>
              <a:ahLst/>
              <a:cxnLst/>
              <a:rect r="r" b="b" t="t" l="l"/>
              <a:pathLst>
                <a:path h="5873023" w="4009386">
                  <a:moveTo>
                    <a:pt x="4009386" y="279400"/>
                  </a:moveTo>
                  <a:lnTo>
                    <a:pt x="4009386" y="0"/>
                  </a:lnTo>
                  <a:lnTo>
                    <a:pt x="0" y="0"/>
                  </a:lnTo>
                  <a:lnTo>
                    <a:pt x="0" y="5873023"/>
                  </a:lnTo>
                  <a:lnTo>
                    <a:pt x="4009386" y="5873023"/>
                  </a:lnTo>
                  <a:lnTo>
                    <a:pt x="4009386" y="279400"/>
                  </a:lnTo>
                  <a:close/>
                  <a:moveTo>
                    <a:pt x="3930645" y="279400"/>
                  </a:moveTo>
                  <a:lnTo>
                    <a:pt x="3930645" y="5794283"/>
                  </a:lnTo>
                  <a:lnTo>
                    <a:pt x="78740" y="5794283"/>
                  </a:lnTo>
                  <a:lnTo>
                    <a:pt x="78740" y="78740"/>
                  </a:lnTo>
                  <a:lnTo>
                    <a:pt x="3930646" y="78740"/>
                  </a:lnTo>
                  <a:lnTo>
                    <a:pt x="3930646" y="279400"/>
                  </a:lnTo>
                  <a:close/>
                </a:path>
              </a:pathLst>
            </a:custGeom>
            <a:solidFill>
              <a:srgbClr val="FFCC00">
                <a:alpha val="29804"/>
              </a:srgbClr>
            </a:solidFill>
          </p:spPr>
        </p:sp>
      </p:grpSp>
      <p:sp>
        <p:nvSpPr>
          <p:cNvPr name="TextBox 36" id="36"/>
          <p:cNvSpPr txBox="true"/>
          <p:nvPr/>
        </p:nvSpPr>
        <p:spPr>
          <a:xfrm rot="-873213">
            <a:off x="12922096" y="5746939"/>
            <a:ext cx="906144" cy="367122"/>
          </a:xfrm>
          <a:prstGeom prst="rect">
            <a:avLst/>
          </a:prstGeom>
        </p:spPr>
        <p:txBody>
          <a:bodyPr anchor="t" rtlCol="false" tIns="0" lIns="0" bIns="0" rIns="0">
            <a:spAutoFit/>
          </a:bodyPr>
          <a:lstStyle/>
          <a:p>
            <a:pPr algn="ctr">
              <a:lnSpc>
                <a:spcPts val="3039"/>
              </a:lnSpc>
            </a:pPr>
            <a:r>
              <a:rPr lang="en-US" sz="2171" spc="130">
                <a:solidFill>
                  <a:srgbClr val="6E6E6E">
                    <a:alpha val="29804"/>
                  </a:srgbClr>
                </a:solidFill>
                <a:latin typeface="Open Sans Bold"/>
              </a:rPr>
              <a:t>25C</a:t>
            </a:r>
          </a:p>
        </p:txBody>
      </p:sp>
      <p:grpSp>
        <p:nvGrpSpPr>
          <p:cNvPr name="Group 37" id="37"/>
          <p:cNvGrpSpPr/>
          <p:nvPr/>
        </p:nvGrpSpPr>
        <p:grpSpPr>
          <a:xfrm rot="-873213">
            <a:off x="13053337" y="6161389"/>
            <a:ext cx="910145" cy="626610"/>
            <a:chOff x="0" y="0"/>
            <a:chExt cx="6350000" cy="4371806"/>
          </a:xfrm>
        </p:grpSpPr>
        <p:sp>
          <p:nvSpPr>
            <p:cNvPr name="Freeform 38" id="38"/>
            <p:cNvSpPr/>
            <p:nvPr/>
          </p:nvSpPr>
          <p:spPr>
            <a:xfrm flipH="false" flipV="false" rot="0">
              <a:off x="0" y="0"/>
              <a:ext cx="6350000" cy="4371806"/>
            </a:xfrm>
            <a:custGeom>
              <a:avLst/>
              <a:gdLst/>
              <a:ahLst/>
              <a:cxnLst/>
              <a:rect r="r" b="b" t="t" l="l"/>
              <a:pathLst>
                <a:path h="4371806" w="6350000">
                  <a:moveTo>
                    <a:pt x="0" y="0"/>
                  </a:moveTo>
                  <a:lnTo>
                    <a:pt x="6350000" y="0"/>
                  </a:lnTo>
                  <a:lnTo>
                    <a:pt x="6350000" y="4371806"/>
                  </a:lnTo>
                  <a:lnTo>
                    <a:pt x="0" y="4371806"/>
                  </a:lnTo>
                  <a:close/>
                </a:path>
              </a:pathLst>
            </a:custGeom>
            <a:solidFill>
              <a:srgbClr val="FFCC00">
                <a:alpha val="29804"/>
              </a:srgbClr>
            </a:solidFill>
          </p:spPr>
        </p:sp>
      </p:grpSp>
      <p:sp>
        <p:nvSpPr>
          <p:cNvPr name="TextBox 39" id="39"/>
          <p:cNvSpPr txBox="true"/>
          <p:nvPr/>
        </p:nvSpPr>
        <p:spPr>
          <a:xfrm rot="-873213">
            <a:off x="13188050" y="6217352"/>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It is currently</a:t>
            </a:r>
          </a:p>
          <a:p>
            <a:pPr>
              <a:lnSpc>
                <a:spcPts val="1157"/>
              </a:lnSpc>
            </a:pPr>
            <a:r>
              <a:rPr lang="en-US" sz="827">
                <a:solidFill>
                  <a:srgbClr val="6E6E6E">
                    <a:alpha val="29804"/>
                  </a:srgbClr>
                </a:solidFill>
                <a:latin typeface="Montserrat Classic"/>
              </a:rPr>
              <a:t>pretty warm</a:t>
            </a:r>
          </a:p>
          <a:p>
            <a:pPr>
              <a:lnSpc>
                <a:spcPts val="1157"/>
              </a:lnSpc>
            </a:pPr>
            <a:r>
              <a:rPr lang="en-US" sz="827">
                <a:solidFill>
                  <a:srgbClr val="6E6E6E">
                    <a:alpha val="29804"/>
                  </a:srgbClr>
                </a:solidFill>
                <a:latin typeface="Montserrat Classic"/>
              </a:rPr>
              <a:t>right now.</a:t>
            </a:r>
          </a:p>
        </p:txBody>
      </p:sp>
      <p:grpSp>
        <p:nvGrpSpPr>
          <p:cNvPr name="Group 40" id="40"/>
          <p:cNvGrpSpPr/>
          <p:nvPr/>
        </p:nvGrpSpPr>
        <p:grpSpPr>
          <a:xfrm rot="-873213">
            <a:off x="13973415" y="5188764"/>
            <a:ext cx="918221" cy="1345028"/>
            <a:chOff x="0" y="0"/>
            <a:chExt cx="4009386" cy="5873023"/>
          </a:xfrm>
        </p:grpSpPr>
        <p:sp>
          <p:nvSpPr>
            <p:cNvPr name="Freeform 41" id="41"/>
            <p:cNvSpPr/>
            <p:nvPr/>
          </p:nvSpPr>
          <p:spPr>
            <a:xfrm flipH="false" flipV="false" rot="0">
              <a:off x="0" y="0"/>
              <a:ext cx="4009386" cy="5873023"/>
            </a:xfrm>
            <a:custGeom>
              <a:avLst/>
              <a:gdLst/>
              <a:ahLst/>
              <a:cxnLst/>
              <a:rect r="r" b="b" t="t" l="l"/>
              <a:pathLst>
                <a:path h="5873023" w="4009386">
                  <a:moveTo>
                    <a:pt x="4009386" y="279400"/>
                  </a:moveTo>
                  <a:lnTo>
                    <a:pt x="4009386" y="0"/>
                  </a:lnTo>
                  <a:lnTo>
                    <a:pt x="0" y="0"/>
                  </a:lnTo>
                  <a:lnTo>
                    <a:pt x="0" y="5873023"/>
                  </a:lnTo>
                  <a:lnTo>
                    <a:pt x="4009386" y="5873023"/>
                  </a:lnTo>
                  <a:lnTo>
                    <a:pt x="4009386" y="279400"/>
                  </a:lnTo>
                  <a:close/>
                  <a:moveTo>
                    <a:pt x="3930645" y="279400"/>
                  </a:moveTo>
                  <a:lnTo>
                    <a:pt x="3930645" y="5794283"/>
                  </a:lnTo>
                  <a:lnTo>
                    <a:pt x="78740" y="5794283"/>
                  </a:lnTo>
                  <a:lnTo>
                    <a:pt x="78740" y="78740"/>
                  </a:lnTo>
                  <a:lnTo>
                    <a:pt x="3930646" y="78740"/>
                  </a:lnTo>
                  <a:lnTo>
                    <a:pt x="3930646" y="279400"/>
                  </a:lnTo>
                  <a:close/>
                </a:path>
              </a:pathLst>
            </a:custGeom>
            <a:solidFill>
              <a:srgbClr val="FFCC00">
                <a:alpha val="29804"/>
              </a:srgbClr>
            </a:solidFill>
          </p:spPr>
        </p:sp>
      </p:grpSp>
      <p:grpSp>
        <p:nvGrpSpPr>
          <p:cNvPr name="Group 42" id="42"/>
          <p:cNvGrpSpPr/>
          <p:nvPr/>
        </p:nvGrpSpPr>
        <p:grpSpPr>
          <a:xfrm rot="-873213">
            <a:off x="14993671" y="4924534"/>
            <a:ext cx="918221" cy="1345028"/>
            <a:chOff x="0" y="0"/>
            <a:chExt cx="4009386" cy="5873023"/>
          </a:xfrm>
        </p:grpSpPr>
        <p:sp>
          <p:nvSpPr>
            <p:cNvPr name="Freeform 43" id="43"/>
            <p:cNvSpPr/>
            <p:nvPr/>
          </p:nvSpPr>
          <p:spPr>
            <a:xfrm flipH="false" flipV="false" rot="0">
              <a:off x="0" y="0"/>
              <a:ext cx="4009386" cy="5873023"/>
            </a:xfrm>
            <a:custGeom>
              <a:avLst/>
              <a:gdLst/>
              <a:ahLst/>
              <a:cxnLst/>
              <a:rect r="r" b="b" t="t" l="l"/>
              <a:pathLst>
                <a:path h="5873023" w="4009386">
                  <a:moveTo>
                    <a:pt x="4009386" y="279400"/>
                  </a:moveTo>
                  <a:lnTo>
                    <a:pt x="4009386" y="0"/>
                  </a:lnTo>
                  <a:lnTo>
                    <a:pt x="0" y="0"/>
                  </a:lnTo>
                  <a:lnTo>
                    <a:pt x="0" y="5873023"/>
                  </a:lnTo>
                  <a:lnTo>
                    <a:pt x="4009386" y="5873023"/>
                  </a:lnTo>
                  <a:lnTo>
                    <a:pt x="4009386" y="279400"/>
                  </a:lnTo>
                  <a:close/>
                  <a:moveTo>
                    <a:pt x="3930645" y="279400"/>
                  </a:moveTo>
                  <a:lnTo>
                    <a:pt x="3930645" y="5794283"/>
                  </a:lnTo>
                  <a:lnTo>
                    <a:pt x="78740" y="5794283"/>
                  </a:lnTo>
                  <a:lnTo>
                    <a:pt x="78740" y="78740"/>
                  </a:lnTo>
                  <a:lnTo>
                    <a:pt x="3930646" y="78740"/>
                  </a:lnTo>
                  <a:lnTo>
                    <a:pt x="3930646" y="279400"/>
                  </a:lnTo>
                  <a:close/>
                </a:path>
              </a:pathLst>
            </a:custGeom>
            <a:solidFill>
              <a:srgbClr val="FFCC00">
                <a:alpha val="29804"/>
              </a:srgbClr>
            </a:solidFill>
          </p:spPr>
        </p:sp>
      </p:grpSp>
      <p:sp>
        <p:nvSpPr>
          <p:cNvPr name="TextBox 44" id="44"/>
          <p:cNvSpPr txBox="true"/>
          <p:nvPr/>
        </p:nvSpPr>
        <p:spPr>
          <a:xfrm rot="-873213">
            <a:off x="13932520" y="5482042"/>
            <a:ext cx="906144" cy="367122"/>
          </a:xfrm>
          <a:prstGeom prst="rect">
            <a:avLst/>
          </a:prstGeom>
        </p:spPr>
        <p:txBody>
          <a:bodyPr anchor="t" rtlCol="false" tIns="0" lIns="0" bIns="0" rIns="0">
            <a:spAutoFit/>
          </a:bodyPr>
          <a:lstStyle/>
          <a:p>
            <a:pPr algn="ctr">
              <a:lnSpc>
                <a:spcPts val="3039"/>
              </a:lnSpc>
            </a:pPr>
            <a:r>
              <a:rPr lang="en-US" sz="2171" spc="130">
                <a:solidFill>
                  <a:srgbClr val="6E6E6E">
                    <a:alpha val="29804"/>
                  </a:srgbClr>
                </a:solidFill>
                <a:latin typeface="Open Sans Bold"/>
              </a:rPr>
              <a:t>-5C</a:t>
            </a:r>
          </a:p>
        </p:txBody>
      </p:sp>
      <p:sp>
        <p:nvSpPr>
          <p:cNvPr name="TextBox 45" id="45"/>
          <p:cNvSpPr txBox="true"/>
          <p:nvPr/>
        </p:nvSpPr>
        <p:spPr>
          <a:xfrm rot="-873213">
            <a:off x="14949212" y="5301700"/>
            <a:ext cx="906144" cy="218377"/>
          </a:xfrm>
          <a:prstGeom prst="rect">
            <a:avLst/>
          </a:prstGeom>
        </p:spPr>
        <p:txBody>
          <a:bodyPr anchor="t" rtlCol="false" tIns="0" lIns="0" bIns="0" rIns="0">
            <a:spAutoFit/>
          </a:bodyPr>
          <a:lstStyle/>
          <a:p>
            <a:pPr algn="ctr">
              <a:lnSpc>
                <a:spcPts val="1736"/>
              </a:lnSpc>
            </a:pPr>
            <a:r>
              <a:rPr lang="en-US" sz="1240" spc="74">
                <a:solidFill>
                  <a:srgbClr val="6E6E6E">
                    <a:alpha val="29804"/>
                  </a:srgbClr>
                </a:solidFill>
                <a:latin typeface="Open Sans Bold"/>
              </a:rPr>
              <a:t>3:30pm</a:t>
            </a:r>
          </a:p>
        </p:txBody>
      </p:sp>
      <p:grpSp>
        <p:nvGrpSpPr>
          <p:cNvPr name="Group 46" id="46"/>
          <p:cNvGrpSpPr/>
          <p:nvPr/>
        </p:nvGrpSpPr>
        <p:grpSpPr>
          <a:xfrm rot="-873213">
            <a:off x="14063762" y="5896492"/>
            <a:ext cx="910145" cy="626610"/>
            <a:chOff x="0" y="0"/>
            <a:chExt cx="6350000" cy="4371806"/>
          </a:xfrm>
        </p:grpSpPr>
        <p:sp>
          <p:nvSpPr>
            <p:cNvPr name="Freeform 47" id="47"/>
            <p:cNvSpPr/>
            <p:nvPr/>
          </p:nvSpPr>
          <p:spPr>
            <a:xfrm flipH="false" flipV="false" rot="0">
              <a:off x="0" y="0"/>
              <a:ext cx="6350000" cy="4371806"/>
            </a:xfrm>
            <a:custGeom>
              <a:avLst/>
              <a:gdLst/>
              <a:ahLst/>
              <a:cxnLst/>
              <a:rect r="r" b="b" t="t" l="l"/>
              <a:pathLst>
                <a:path h="4371806" w="6350000">
                  <a:moveTo>
                    <a:pt x="0" y="0"/>
                  </a:moveTo>
                  <a:lnTo>
                    <a:pt x="6350000" y="0"/>
                  </a:lnTo>
                  <a:lnTo>
                    <a:pt x="6350000" y="4371806"/>
                  </a:lnTo>
                  <a:lnTo>
                    <a:pt x="0" y="4371806"/>
                  </a:lnTo>
                  <a:close/>
                </a:path>
              </a:pathLst>
            </a:custGeom>
            <a:solidFill>
              <a:srgbClr val="FFCC00">
                <a:alpha val="29804"/>
              </a:srgbClr>
            </a:solidFill>
          </p:spPr>
        </p:sp>
      </p:grpSp>
      <p:grpSp>
        <p:nvGrpSpPr>
          <p:cNvPr name="Group 48" id="48"/>
          <p:cNvGrpSpPr/>
          <p:nvPr/>
        </p:nvGrpSpPr>
        <p:grpSpPr>
          <a:xfrm rot="-873213">
            <a:off x="15090376" y="5629967"/>
            <a:ext cx="910145" cy="626610"/>
            <a:chOff x="0" y="0"/>
            <a:chExt cx="6350000" cy="4371806"/>
          </a:xfrm>
        </p:grpSpPr>
        <p:sp>
          <p:nvSpPr>
            <p:cNvPr name="Freeform 49" id="49"/>
            <p:cNvSpPr/>
            <p:nvPr/>
          </p:nvSpPr>
          <p:spPr>
            <a:xfrm flipH="false" flipV="false" rot="0">
              <a:off x="0" y="0"/>
              <a:ext cx="6350000" cy="4371806"/>
            </a:xfrm>
            <a:custGeom>
              <a:avLst/>
              <a:gdLst/>
              <a:ahLst/>
              <a:cxnLst/>
              <a:rect r="r" b="b" t="t" l="l"/>
              <a:pathLst>
                <a:path h="4371806" w="6350000">
                  <a:moveTo>
                    <a:pt x="0" y="0"/>
                  </a:moveTo>
                  <a:lnTo>
                    <a:pt x="6350000" y="0"/>
                  </a:lnTo>
                  <a:lnTo>
                    <a:pt x="6350000" y="4371806"/>
                  </a:lnTo>
                  <a:lnTo>
                    <a:pt x="0" y="4371806"/>
                  </a:lnTo>
                  <a:close/>
                </a:path>
              </a:pathLst>
            </a:custGeom>
            <a:solidFill>
              <a:srgbClr val="FFCC00">
                <a:alpha val="29804"/>
              </a:srgbClr>
            </a:solidFill>
          </p:spPr>
        </p:sp>
      </p:grpSp>
      <p:sp>
        <p:nvSpPr>
          <p:cNvPr name="TextBox 50" id="50"/>
          <p:cNvSpPr txBox="true"/>
          <p:nvPr/>
        </p:nvSpPr>
        <p:spPr>
          <a:xfrm rot="-873213">
            <a:off x="14204507" y="5950889"/>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It will drop</a:t>
            </a:r>
          </a:p>
          <a:p>
            <a:pPr>
              <a:lnSpc>
                <a:spcPts val="1157"/>
              </a:lnSpc>
            </a:pPr>
            <a:r>
              <a:rPr lang="en-US" sz="827">
                <a:solidFill>
                  <a:srgbClr val="6E6E6E">
                    <a:alpha val="29804"/>
                  </a:srgbClr>
                </a:solidFill>
                <a:latin typeface="Montserrat Classic"/>
              </a:rPr>
              <a:t>later at night</a:t>
            </a:r>
          </a:p>
          <a:p>
            <a:pPr>
              <a:lnSpc>
                <a:spcPts val="1157"/>
              </a:lnSpc>
            </a:pPr>
            <a:r>
              <a:rPr lang="en-US" sz="827">
                <a:solidFill>
                  <a:srgbClr val="6E6E6E">
                    <a:alpha val="29804"/>
                  </a:srgbClr>
                </a:solidFill>
                <a:latin typeface="Montserrat Classic"/>
              </a:rPr>
              <a:t>to freezing.</a:t>
            </a:r>
          </a:p>
        </p:txBody>
      </p:sp>
      <p:sp>
        <p:nvSpPr>
          <p:cNvPr name="TextBox 51" id="51"/>
          <p:cNvSpPr txBox="true"/>
          <p:nvPr/>
        </p:nvSpPr>
        <p:spPr>
          <a:xfrm rot="-873213">
            <a:off x="15199312" y="5694780"/>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It may drizzle</a:t>
            </a:r>
          </a:p>
          <a:p>
            <a:pPr>
              <a:lnSpc>
                <a:spcPts val="1157"/>
              </a:lnSpc>
            </a:pPr>
            <a:r>
              <a:rPr lang="en-US" sz="827">
                <a:solidFill>
                  <a:srgbClr val="6E6E6E">
                    <a:alpha val="29804"/>
                  </a:srgbClr>
                </a:solidFill>
                <a:latin typeface="Montserrat Classic"/>
              </a:rPr>
              <a:t>a little in the afternoon.</a:t>
            </a:r>
          </a:p>
        </p:txBody>
      </p:sp>
      <p:sp>
        <p:nvSpPr>
          <p:cNvPr name="TextBox 52" id="52"/>
          <p:cNvSpPr txBox="true"/>
          <p:nvPr/>
        </p:nvSpPr>
        <p:spPr>
          <a:xfrm rot="-873213">
            <a:off x="13778202" y="4114867"/>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Chance of</a:t>
            </a:r>
          </a:p>
          <a:p>
            <a:pPr>
              <a:lnSpc>
                <a:spcPts val="1157"/>
              </a:lnSpc>
            </a:pPr>
            <a:r>
              <a:rPr lang="en-US" sz="827">
                <a:solidFill>
                  <a:srgbClr val="6E6E6E">
                    <a:alpha val="29804"/>
                  </a:srgbClr>
                </a:solidFill>
                <a:latin typeface="Montserrat Classic"/>
              </a:rPr>
              <a:t>a gloomy</a:t>
            </a:r>
          </a:p>
          <a:p>
            <a:pPr>
              <a:lnSpc>
                <a:spcPts val="1157"/>
              </a:lnSpc>
            </a:pPr>
            <a:r>
              <a:rPr lang="en-US" sz="827">
                <a:solidFill>
                  <a:srgbClr val="6E6E6E">
                    <a:alpha val="29804"/>
                  </a:srgbClr>
                </a:solidFill>
                <a:latin typeface="Montserrat Classic"/>
              </a:rPr>
              <a:t>rainy Day!</a:t>
            </a:r>
          </a:p>
        </p:txBody>
      </p:sp>
      <p:sp>
        <p:nvSpPr>
          <p:cNvPr name="TextBox 53" id="53"/>
          <p:cNvSpPr txBox="true"/>
          <p:nvPr/>
        </p:nvSpPr>
        <p:spPr>
          <a:xfrm rot="-873213">
            <a:off x="14726973" y="3864237"/>
            <a:ext cx="798393" cy="436497"/>
          </a:xfrm>
          <a:prstGeom prst="rect">
            <a:avLst/>
          </a:prstGeom>
        </p:spPr>
        <p:txBody>
          <a:bodyPr anchor="t" rtlCol="false" tIns="0" lIns="0" bIns="0" rIns="0">
            <a:spAutoFit/>
          </a:bodyPr>
          <a:lstStyle/>
          <a:p>
            <a:pPr>
              <a:lnSpc>
                <a:spcPts val="1157"/>
              </a:lnSpc>
            </a:pPr>
            <a:r>
              <a:rPr lang="en-US" sz="827">
                <a:solidFill>
                  <a:srgbClr val="6E6E6E">
                    <a:alpha val="29804"/>
                  </a:srgbClr>
                </a:solidFill>
                <a:latin typeface="Montserrat Classic"/>
              </a:rPr>
              <a:t>Chance for</a:t>
            </a:r>
          </a:p>
          <a:p>
            <a:pPr>
              <a:lnSpc>
                <a:spcPts val="1157"/>
              </a:lnSpc>
            </a:pPr>
            <a:r>
              <a:rPr lang="en-US" sz="827">
                <a:solidFill>
                  <a:srgbClr val="6E6E6E">
                    <a:alpha val="29804"/>
                  </a:srgbClr>
                </a:solidFill>
                <a:latin typeface="Montserrat Classic"/>
              </a:rPr>
              <a:t>some flashes</a:t>
            </a:r>
          </a:p>
          <a:p>
            <a:pPr>
              <a:lnSpc>
                <a:spcPts val="1157"/>
              </a:lnSpc>
            </a:pPr>
            <a:r>
              <a:rPr lang="en-US" sz="827">
                <a:solidFill>
                  <a:srgbClr val="6E6E6E">
                    <a:alpha val="29804"/>
                  </a:srgbClr>
                </a:solidFill>
                <a:latin typeface="Montserrat Classic"/>
              </a:rPr>
              <a:t>of lightning.</a:t>
            </a:r>
          </a:p>
        </p:txBody>
      </p:sp>
      <p:sp>
        <p:nvSpPr>
          <p:cNvPr name="Freeform 54" id="54"/>
          <p:cNvSpPr/>
          <p:nvPr/>
        </p:nvSpPr>
        <p:spPr>
          <a:xfrm flipH="false" flipV="false" rot="-873213">
            <a:off x="12981247" y="5189107"/>
            <a:ext cx="577128" cy="577128"/>
          </a:xfrm>
          <a:custGeom>
            <a:avLst/>
            <a:gdLst/>
            <a:ahLst/>
            <a:cxnLst/>
            <a:rect r="r" b="b" t="t" l="l"/>
            <a:pathLst>
              <a:path h="577128" w="577128">
                <a:moveTo>
                  <a:pt x="0" y="0"/>
                </a:moveTo>
                <a:lnTo>
                  <a:pt x="577129" y="0"/>
                </a:lnTo>
                <a:lnTo>
                  <a:pt x="577129" y="577129"/>
                </a:lnTo>
                <a:lnTo>
                  <a:pt x="0" y="577129"/>
                </a:lnTo>
                <a:lnTo>
                  <a:pt x="0" y="0"/>
                </a:lnTo>
                <a:close/>
              </a:path>
            </a:pathLst>
          </a:custGeom>
          <a:blipFill>
            <a:blip r:embed="rId14">
              <a:alphaModFix amt="30000"/>
              <a:extLst>
                <a:ext uri="{96DAC541-7B7A-43D3-8B79-37D633B846F1}">
                  <asvg:svgBlip xmlns:asvg="http://schemas.microsoft.com/office/drawing/2016/SVG/main" r:embed="rId15"/>
                </a:ext>
              </a:extLst>
            </a:blip>
            <a:stretch>
              <a:fillRect l="0" t="0" r="0" b="0"/>
            </a:stretch>
          </a:blipFill>
        </p:spPr>
      </p:sp>
      <p:sp>
        <p:nvSpPr>
          <p:cNvPr name="Freeform 55" id="55"/>
          <p:cNvSpPr/>
          <p:nvPr/>
        </p:nvSpPr>
        <p:spPr>
          <a:xfrm flipH="false" flipV="false" rot="-873213">
            <a:off x="13985208" y="4930190"/>
            <a:ext cx="580648" cy="580648"/>
          </a:xfrm>
          <a:custGeom>
            <a:avLst/>
            <a:gdLst/>
            <a:ahLst/>
            <a:cxnLst/>
            <a:rect r="r" b="b" t="t" l="l"/>
            <a:pathLst>
              <a:path h="580648" w="580648">
                <a:moveTo>
                  <a:pt x="0" y="0"/>
                </a:moveTo>
                <a:lnTo>
                  <a:pt x="580647" y="0"/>
                </a:lnTo>
                <a:lnTo>
                  <a:pt x="580647" y="580648"/>
                </a:lnTo>
                <a:lnTo>
                  <a:pt x="0" y="580648"/>
                </a:lnTo>
                <a:lnTo>
                  <a:pt x="0" y="0"/>
                </a:lnTo>
                <a:close/>
              </a:path>
            </a:pathLst>
          </a:custGeom>
          <a:blipFill>
            <a:blip r:embed="rId16">
              <a:alphaModFix amt="30000"/>
              <a:extLst>
                <a:ext uri="{96DAC541-7B7A-43D3-8B79-37D633B846F1}">
                  <asvg:svgBlip xmlns:asvg="http://schemas.microsoft.com/office/drawing/2016/SVG/main" r:embed="rId17"/>
                </a:ext>
              </a:extLst>
            </a:blip>
            <a:stretch>
              <a:fillRect l="0" t="0" r="0" b="0"/>
            </a:stretch>
          </a:blipFill>
        </p:spPr>
      </p:sp>
      <p:sp>
        <p:nvSpPr>
          <p:cNvPr name="Freeform 56" id="56"/>
          <p:cNvSpPr/>
          <p:nvPr/>
        </p:nvSpPr>
        <p:spPr>
          <a:xfrm flipH="false" flipV="false" rot="-873213">
            <a:off x="14995867" y="4662094"/>
            <a:ext cx="589028" cy="589028"/>
          </a:xfrm>
          <a:custGeom>
            <a:avLst/>
            <a:gdLst/>
            <a:ahLst/>
            <a:cxnLst/>
            <a:rect r="r" b="b" t="t" l="l"/>
            <a:pathLst>
              <a:path h="589028" w="589028">
                <a:moveTo>
                  <a:pt x="0" y="0"/>
                </a:moveTo>
                <a:lnTo>
                  <a:pt x="589028" y="0"/>
                </a:lnTo>
                <a:lnTo>
                  <a:pt x="589028" y="589028"/>
                </a:lnTo>
                <a:lnTo>
                  <a:pt x="0" y="589028"/>
                </a:lnTo>
                <a:lnTo>
                  <a:pt x="0" y="0"/>
                </a:lnTo>
                <a:close/>
              </a:path>
            </a:pathLst>
          </a:custGeom>
          <a:blipFill>
            <a:blip r:embed="rId12">
              <a:alphaModFix amt="30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0530"/>
            <a:ext cx="5421729" cy="3171825"/>
          </a:xfrm>
          <a:prstGeom prst="rect">
            <a:avLst/>
          </a:prstGeom>
        </p:spPr>
        <p:txBody>
          <a:bodyPr anchor="t" rtlCol="false" tIns="0" lIns="0" bIns="0" rIns="0">
            <a:spAutoFit/>
          </a:bodyPr>
          <a:lstStyle/>
          <a:p>
            <a:pPr>
              <a:lnSpc>
                <a:spcPts val="8400"/>
              </a:lnSpc>
            </a:pPr>
            <a:r>
              <a:rPr lang="en-US" sz="6000">
                <a:solidFill>
                  <a:srgbClr val="00AF6B"/>
                </a:solidFill>
                <a:latin typeface="Roca One Italics"/>
              </a:rPr>
              <a:t>What is Hybrid Data Structures?</a:t>
            </a:r>
          </a:p>
        </p:txBody>
      </p:sp>
      <p:sp>
        <p:nvSpPr>
          <p:cNvPr name="TextBox 6" id="6"/>
          <p:cNvSpPr txBox="true"/>
          <p:nvPr/>
        </p:nvSpPr>
        <p:spPr>
          <a:xfrm rot="0">
            <a:off x="1475558" y="5494912"/>
            <a:ext cx="15344215" cy="1260177"/>
          </a:xfrm>
          <a:prstGeom prst="rect">
            <a:avLst/>
          </a:prstGeom>
        </p:spPr>
        <p:txBody>
          <a:bodyPr anchor="t" rtlCol="false" tIns="0" lIns="0" bIns="0" rIns="0">
            <a:spAutoFit/>
          </a:bodyPr>
          <a:lstStyle/>
          <a:p>
            <a:pPr algn="ctr">
              <a:lnSpc>
                <a:spcPts val="5091"/>
              </a:lnSpc>
            </a:pPr>
            <a:r>
              <a:rPr lang="en-US" sz="3636">
                <a:solidFill>
                  <a:srgbClr val="00AF6B"/>
                </a:solidFill>
                <a:latin typeface="Roca One Italics"/>
              </a:rPr>
              <a:t>Hybrid data structures combine the benefits of individual data structures and forms a multiple data structure.</a:t>
            </a:r>
          </a:p>
        </p:txBody>
      </p:sp>
      <p:sp>
        <p:nvSpPr>
          <p:cNvPr name="Freeform 7" id="7"/>
          <p:cNvSpPr/>
          <p:nvPr/>
        </p:nvSpPr>
        <p:spPr>
          <a:xfrm flipH="false" flipV="false" rot="0">
            <a:off x="11645783" y="8110162"/>
            <a:ext cx="2034354" cy="2176838"/>
          </a:xfrm>
          <a:custGeom>
            <a:avLst/>
            <a:gdLst/>
            <a:ahLst/>
            <a:cxnLst/>
            <a:rect r="r" b="b" t="t" l="l"/>
            <a:pathLst>
              <a:path h="2176838" w="2034354">
                <a:moveTo>
                  <a:pt x="0" y="0"/>
                </a:moveTo>
                <a:lnTo>
                  <a:pt x="2034354" y="0"/>
                </a:lnTo>
                <a:lnTo>
                  <a:pt x="2034354" y="2176838"/>
                </a:lnTo>
                <a:lnTo>
                  <a:pt x="0" y="2176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80137" y="7501604"/>
            <a:ext cx="2182738" cy="2785396"/>
          </a:xfrm>
          <a:custGeom>
            <a:avLst/>
            <a:gdLst/>
            <a:ahLst/>
            <a:cxnLst/>
            <a:rect r="r" b="b" t="t" l="l"/>
            <a:pathLst>
              <a:path h="2785396" w="2182738">
                <a:moveTo>
                  <a:pt x="0" y="0"/>
                </a:moveTo>
                <a:lnTo>
                  <a:pt x="2182738" y="0"/>
                </a:lnTo>
                <a:lnTo>
                  <a:pt x="2182738" y="2785396"/>
                </a:lnTo>
                <a:lnTo>
                  <a:pt x="0" y="2785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747179" y="6440720"/>
            <a:ext cx="2145187" cy="1443126"/>
          </a:xfrm>
          <a:custGeom>
            <a:avLst/>
            <a:gdLst/>
            <a:ahLst/>
            <a:cxnLst/>
            <a:rect r="r" b="b" t="t" l="l"/>
            <a:pathLst>
              <a:path h="1443126" w="2145187">
                <a:moveTo>
                  <a:pt x="0" y="0"/>
                </a:moveTo>
                <a:lnTo>
                  <a:pt x="2145187" y="0"/>
                </a:lnTo>
                <a:lnTo>
                  <a:pt x="2145187" y="1443126"/>
                </a:lnTo>
                <a:lnTo>
                  <a:pt x="0" y="1443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00000">
            <a:off x="15747179" y="7883846"/>
            <a:ext cx="2145187" cy="2350305"/>
          </a:xfrm>
          <a:custGeom>
            <a:avLst/>
            <a:gdLst/>
            <a:ahLst/>
            <a:cxnLst/>
            <a:rect r="r" b="b" t="t" l="l"/>
            <a:pathLst>
              <a:path h="2350305" w="2145187">
                <a:moveTo>
                  <a:pt x="0" y="0"/>
                </a:moveTo>
                <a:lnTo>
                  <a:pt x="2145187" y="0"/>
                </a:lnTo>
                <a:lnTo>
                  <a:pt x="2145187" y="2350305"/>
                </a:lnTo>
                <a:lnTo>
                  <a:pt x="0" y="2350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12371757" y="7210400"/>
            <a:ext cx="582407" cy="1164814"/>
          </a:xfrm>
          <a:custGeom>
            <a:avLst/>
            <a:gdLst/>
            <a:ahLst/>
            <a:cxnLst/>
            <a:rect r="r" b="b" t="t" l="l"/>
            <a:pathLst>
              <a:path h="1164814" w="582407">
                <a:moveTo>
                  <a:pt x="0" y="0"/>
                </a:moveTo>
                <a:lnTo>
                  <a:pt x="582407" y="0"/>
                </a:lnTo>
                <a:lnTo>
                  <a:pt x="582407" y="1164815"/>
                </a:lnTo>
                <a:lnTo>
                  <a:pt x="0" y="11648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0530"/>
            <a:ext cx="5421729" cy="3171825"/>
          </a:xfrm>
          <a:prstGeom prst="rect">
            <a:avLst/>
          </a:prstGeom>
        </p:spPr>
        <p:txBody>
          <a:bodyPr anchor="t" rtlCol="false" tIns="0" lIns="0" bIns="0" rIns="0">
            <a:spAutoFit/>
          </a:bodyPr>
          <a:lstStyle/>
          <a:p>
            <a:pPr>
              <a:lnSpc>
                <a:spcPts val="8400"/>
              </a:lnSpc>
            </a:pPr>
            <a:r>
              <a:rPr lang="en-US" sz="6000">
                <a:solidFill>
                  <a:srgbClr val="21502C"/>
                </a:solidFill>
                <a:latin typeface="Roca One Italics"/>
              </a:rPr>
              <a:t>Why Hybrid Data Structures?</a:t>
            </a:r>
          </a:p>
        </p:txBody>
      </p:sp>
      <p:sp>
        <p:nvSpPr>
          <p:cNvPr name="TextBox 6" id="6"/>
          <p:cNvSpPr txBox="true"/>
          <p:nvPr/>
        </p:nvSpPr>
        <p:spPr>
          <a:xfrm rot="0">
            <a:off x="8116987" y="2842155"/>
            <a:ext cx="8677984" cy="5727402"/>
          </a:xfrm>
          <a:prstGeom prst="rect">
            <a:avLst/>
          </a:prstGeom>
        </p:spPr>
        <p:txBody>
          <a:bodyPr anchor="t" rtlCol="false" tIns="0" lIns="0" bIns="0" rIns="0">
            <a:spAutoFit/>
          </a:bodyPr>
          <a:lstStyle/>
          <a:p>
            <a:pPr algn="ctr">
              <a:lnSpc>
                <a:spcPts val="5091"/>
              </a:lnSpc>
            </a:pPr>
            <a:r>
              <a:rPr lang="en-US" sz="3636">
                <a:solidFill>
                  <a:srgbClr val="21502C"/>
                </a:solidFill>
                <a:latin typeface="Roca One Italics"/>
              </a:rPr>
              <a:t>Optimize complex problems </a:t>
            </a:r>
          </a:p>
          <a:p>
            <a:pPr algn="ctr">
              <a:lnSpc>
                <a:spcPts val="5091"/>
              </a:lnSpc>
            </a:pPr>
          </a:p>
          <a:p>
            <a:pPr algn="ctr">
              <a:lnSpc>
                <a:spcPts val="5091"/>
              </a:lnSpc>
            </a:pPr>
            <a:r>
              <a:rPr lang="en-US" sz="3636">
                <a:solidFill>
                  <a:srgbClr val="21502C"/>
                </a:solidFill>
                <a:latin typeface="Roca One Italics"/>
              </a:rPr>
              <a:t>H</a:t>
            </a:r>
            <a:r>
              <a:rPr lang="en-US" sz="3636">
                <a:solidFill>
                  <a:srgbClr val="21502C"/>
                </a:solidFill>
                <a:latin typeface="Roca One Italics"/>
              </a:rPr>
              <a:t>andling large datasets  </a:t>
            </a:r>
          </a:p>
          <a:p>
            <a:pPr algn="ctr">
              <a:lnSpc>
                <a:spcPts val="5091"/>
              </a:lnSpc>
            </a:pPr>
          </a:p>
          <a:p>
            <a:pPr algn="ctr">
              <a:lnSpc>
                <a:spcPts val="5091"/>
              </a:lnSpc>
            </a:pPr>
            <a:r>
              <a:rPr lang="en-US" sz="3636">
                <a:solidFill>
                  <a:srgbClr val="21502C"/>
                </a:solidFill>
                <a:latin typeface="Roca One Italics"/>
              </a:rPr>
              <a:t>Efficient storage </a:t>
            </a:r>
          </a:p>
          <a:p>
            <a:pPr algn="ctr">
              <a:lnSpc>
                <a:spcPts val="5091"/>
              </a:lnSpc>
            </a:pPr>
          </a:p>
          <a:p>
            <a:pPr algn="ctr">
              <a:lnSpc>
                <a:spcPts val="5091"/>
              </a:lnSpc>
            </a:pPr>
            <a:r>
              <a:rPr lang="en-US" sz="3636">
                <a:solidFill>
                  <a:srgbClr val="21502C"/>
                </a:solidFill>
                <a:latin typeface="Roca One Italics"/>
              </a:rPr>
              <a:t>Improved performance </a:t>
            </a:r>
          </a:p>
          <a:p>
            <a:pPr algn="ctr">
              <a:lnSpc>
                <a:spcPts val="5091"/>
              </a:lnSpc>
            </a:pPr>
          </a:p>
          <a:p>
            <a:pPr algn="ctr">
              <a:lnSpc>
                <a:spcPts val="5091"/>
              </a:lnSpc>
            </a:pPr>
            <a:r>
              <a:rPr lang="en-US" sz="3636">
                <a:solidFill>
                  <a:srgbClr val="21502C"/>
                </a:solidFill>
                <a:latin typeface="Roca One Italics"/>
              </a:rPr>
              <a:t>Reduced usage of time and resources </a:t>
            </a:r>
          </a:p>
        </p:txBody>
      </p:sp>
      <p:sp>
        <p:nvSpPr>
          <p:cNvPr name="Freeform 7" id="7"/>
          <p:cNvSpPr/>
          <p:nvPr/>
        </p:nvSpPr>
        <p:spPr>
          <a:xfrm flipH="false" flipV="false" rot="-1351981">
            <a:off x="1252688" y="7807548"/>
            <a:ext cx="6858651" cy="6755771"/>
          </a:xfrm>
          <a:custGeom>
            <a:avLst/>
            <a:gdLst/>
            <a:ahLst/>
            <a:cxnLst/>
            <a:rect r="r" b="b" t="t" l="l"/>
            <a:pathLst>
              <a:path h="6755771" w="6858651">
                <a:moveTo>
                  <a:pt x="0" y="0"/>
                </a:moveTo>
                <a:lnTo>
                  <a:pt x="6858652" y="0"/>
                </a:lnTo>
                <a:lnTo>
                  <a:pt x="6858652" y="6755772"/>
                </a:lnTo>
                <a:lnTo>
                  <a:pt x="0" y="6755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50338" y="5166538"/>
            <a:ext cx="15979806" cy="8229600"/>
          </a:xfrm>
          <a:custGeom>
            <a:avLst/>
            <a:gdLst/>
            <a:ahLst/>
            <a:cxnLst/>
            <a:rect r="r" b="b" t="t" l="l"/>
            <a:pathLst>
              <a:path h="8229600" w="15979806">
                <a:moveTo>
                  <a:pt x="0" y="0"/>
                </a:moveTo>
                <a:lnTo>
                  <a:pt x="15979805" y="0"/>
                </a:lnTo>
                <a:lnTo>
                  <a:pt x="1597980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9144000" y="-2720445"/>
            <a:ext cx="14597960" cy="8229600"/>
          </a:xfrm>
          <a:custGeom>
            <a:avLst/>
            <a:gdLst/>
            <a:ahLst/>
            <a:cxnLst/>
            <a:rect r="r" b="b" t="t" l="l"/>
            <a:pathLst>
              <a:path h="8229600" w="14597960">
                <a:moveTo>
                  <a:pt x="0" y="0"/>
                </a:moveTo>
                <a:lnTo>
                  <a:pt x="14597960" y="0"/>
                </a:lnTo>
                <a:lnTo>
                  <a:pt x="14597960"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395634" y="1005662"/>
            <a:ext cx="17496733" cy="8275677"/>
            <a:chOff x="0" y="0"/>
            <a:chExt cx="2424559" cy="1146778"/>
          </a:xfrm>
        </p:grpSpPr>
        <p:sp>
          <p:nvSpPr>
            <p:cNvPr name="Freeform 5" id="5"/>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1270530"/>
            <a:ext cx="8906061" cy="1038225"/>
          </a:xfrm>
          <a:prstGeom prst="rect">
            <a:avLst/>
          </a:prstGeom>
        </p:spPr>
        <p:txBody>
          <a:bodyPr anchor="t" rtlCol="false" tIns="0" lIns="0" bIns="0" rIns="0">
            <a:spAutoFit/>
          </a:bodyPr>
          <a:lstStyle/>
          <a:p>
            <a:pPr>
              <a:lnSpc>
                <a:spcPts val="8400"/>
              </a:lnSpc>
            </a:pPr>
            <a:r>
              <a:rPr lang="en-US" sz="6000">
                <a:solidFill>
                  <a:srgbClr val="545454"/>
                </a:solidFill>
                <a:latin typeface="Roca One Italics"/>
              </a:rPr>
              <a:t>What did we do?</a:t>
            </a:r>
          </a:p>
        </p:txBody>
      </p:sp>
      <p:sp>
        <p:nvSpPr>
          <p:cNvPr name="TextBox 8" id="8"/>
          <p:cNvSpPr txBox="true"/>
          <p:nvPr/>
        </p:nvSpPr>
        <p:spPr>
          <a:xfrm rot="0">
            <a:off x="2714749" y="2659376"/>
            <a:ext cx="12858502" cy="1898352"/>
          </a:xfrm>
          <a:prstGeom prst="rect">
            <a:avLst/>
          </a:prstGeom>
        </p:spPr>
        <p:txBody>
          <a:bodyPr anchor="t" rtlCol="false" tIns="0" lIns="0" bIns="0" rIns="0">
            <a:spAutoFit/>
          </a:bodyPr>
          <a:lstStyle/>
          <a:p>
            <a:pPr algn="ctr">
              <a:lnSpc>
                <a:spcPts val="5091"/>
              </a:lnSpc>
            </a:pPr>
            <a:r>
              <a:rPr lang="en-US" sz="3636">
                <a:solidFill>
                  <a:srgbClr val="545454"/>
                </a:solidFill>
                <a:latin typeface="Roca One Italics"/>
              </a:rPr>
              <a:t>Simple GUI weather forecasting application using </a:t>
            </a:r>
            <a:r>
              <a:rPr lang="en-US" sz="3636">
                <a:solidFill>
                  <a:srgbClr val="545454"/>
                </a:solidFill>
                <a:latin typeface="Roca One Bold Italics"/>
              </a:rPr>
              <a:t>OpenWeatherMap API</a:t>
            </a:r>
            <a:r>
              <a:rPr lang="en-US" sz="3636">
                <a:solidFill>
                  <a:srgbClr val="545454"/>
                </a:solidFill>
                <a:latin typeface="Roca One Italics"/>
              </a:rPr>
              <a:t> and Flight Status Tracking using</a:t>
            </a:r>
            <a:r>
              <a:rPr lang="en-US" sz="3636">
                <a:solidFill>
                  <a:srgbClr val="545454"/>
                </a:solidFill>
                <a:latin typeface="Roca One Bold Italics"/>
              </a:rPr>
              <a:t> Aviation Tree API</a:t>
            </a:r>
          </a:p>
        </p:txBody>
      </p:sp>
      <p:sp>
        <p:nvSpPr>
          <p:cNvPr name="TextBox 9" id="9"/>
          <p:cNvSpPr txBox="true"/>
          <p:nvPr/>
        </p:nvSpPr>
        <p:spPr>
          <a:xfrm rot="0">
            <a:off x="494423" y="4841008"/>
            <a:ext cx="17397943" cy="1260094"/>
          </a:xfrm>
          <a:prstGeom prst="rect">
            <a:avLst/>
          </a:prstGeom>
        </p:spPr>
        <p:txBody>
          <a:bodyPr anchor="t" rtlCol="false" tIns="0" lIns="0" bIns="0" rIns="0">
            <a:spAutoFit/>
          </a:bodyPr>
          <a:lstStyle/>
          <a:p>
            <a:pPr algn="ctr">
              <a:lnSpc>
                <a:spcPts val="5095"/>
              </a:lnSpc>
              <a:spcBef>
                <a:spcPct val="0"/>
              </a:spcBef>
            </a:pPr>
            <a:r>
              <a:rPr lang="en-US" sz="3639">
                <a:solidFill>
                  <a:srgbClr val="545454"/>
                </a:solidFill>
                <a:latin typeface="Roca One Italics"/>
              </a:rPr>
              <a:t> Help users make informed decisions about how prepare for the weather and avoid any discomfort </a:t>
            </a:r>
          </a:p>
        </p:txBody>
      </p:sp>
      <p:sp>
        <p:nvSpPr>
          <p:cNvPr name="TextBox 10" id="10"/>
          <p:cNvSpPr txBox="true"/>
          <p:nvPr/>
        </p:nvSpPr>
        <p:spPr>
          <a:xfrm rot="0">
            <a:off x="1321155" y="6618666"/>
            <a:ext cx="16140112" cy="1260094"/>
          </a:xfrm>
          <a:prstGeom prst="rect">
            <a:avLst/>
          </a:prstGeom>
        </p:spPr>
        <p:txBody>
          <a:bodyPr anchor="t" rtlCol="false" tIns="0" lIns="0" bIns="0" rIns="0">
            <a:spAutoFit/>
          </a:bodyPr>
          <a:lstStyle/>
          <a:p>
            <a:pPr algn="ctr">
              <a:lnSpc>
                <a:spcPts val="5095"/>
              </a:lnSpc>
            </a:pPr>
            <a:r>
              <a:rPr lang="en-US" sz="3639">
                <a:solidFill>
                  <a:srgbClr val="545454"/>
                </a:solidFill>
                <a:latin typeface="Roca One Italics"/>
              </a:rPr>
              <a:t>Helps users to track the status of their flight by giving in the Flight Number,</a:t>
            </a:r>
          </a:p>
          <a:p>
            <a:pPr algn="ctr">
              <a:lnSpc>
                <a:spcPts val="5095"/>
              </a:lnSpc>
              <a:spcBef>
                <a:spcPct val="0"/>
              </a:spcBef>
            </a:pPr>
            <a:r>
              <a:rPr lang="en-US" sz="3639">
                <a:solidFill>
                  <a:srgbClr val="545454"/>
                </a:solidFill>
                <a:latin typeface="Roca One Italics"/>
              </a:rPr>
              <a:t> to know the flight status.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70480" y="3169217"/>
            <a:ext cx="7031288" cy="5843206"/>
          </a:xfrm>
          <a:custGeom>
            <a:avLst/>
            <a:gdLst/>
            <a:ahLst/>
            <a:cxnLst/>
            <a:rect r="r" b="b" t="t" l="l"/>
            <a:pathLst>
              <a:path h="5843206" w="7031288">
                <a:moveTo>
                  <a:pt x="0" y="0"/>
                </a:moveTo>
                <a:lnTo>
                  <a:pt x="7031288" y="0"/>
                </a:lnTo>
                <a:lnTo>
                  <a:pt x="7031288" y="5843205"/>
                </a:lnTo>
                <a:lnTo>
                  <a:pt x="0" y="5843205"/>
                </a:lnTo>
                <a:lnTo>
                  <a:pt x="0" y="0"/>
                </a:lnTo>
                <a:close/>
              </a:path>
            </a:pathLst>
          </a:custGeom>
          <a:blipFill>
            <a:blip r:embed="rId2"/>
            <a:stretch>
              <a:fillRect l="0" t="0" r="0" b="0"/>
            </a:stretch>
          </a:blipFill>
        </p:spPr>
      </p:sp>
      <p:sp>
        <p:nvSpPr>
          <p:cNvPr name="TextBox 6" id="6"/>
          <p:cNvSpPr txBox="true"/>
          <p:nvPr/>
        </p:nvSpPr>
        <p:spPr>
          <a:xfrm rot="0">
            <a:off x="1028700" y="1270530"/>
            <a:ext cx="6811131" cy="1038225"/>
          </a:xfrm>
          <a:prstGeom prst="rect">
            <a:avLst/>
          </a:prstGeom>
        </p:spPr>
        <p:txBody>
          <a:bodyPr anchor="t" rtlCol="false" tIns="0" lIns="0" bIns="0" rIns="0">
            <a:spAutoFit/>
          </a:bodyPr>
          <a:lstStyle/>
          <a:p>
            <a:pPr>
              <a:lnSpc>
                <a:spcPts val="8400"/>
              </a:lnSpc>
            </a:pPr>
            <a:r>
              <a:rPr lang="en-US" sz="6000">
                <a:solidFill>
                  <a:srgbClr val="7DA03C"/>
                </a:solidFill>
                <a:latin typeface="Roca One Italics"/>
              </a:rPr>
              <a:t>Why Trie is used?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334793" y="3046883"/>
            <a:ext cx="10739996" cy="854075"/>
          </a:xfrm>
          <a:prstGeom prst="rect">
            <a:avLst/>
          </a:prstGeom>
        </p:spPr>
        <p:txBody>
          <a:bodyPr anchor="t" rtlCol="false" tIns="0" lIns="0" bIns="0" rIns="0">
            <a:spAutoFit/>
          </a:bodyPr>
          <a:lstStyle/>
          <a:p>
            <a:pPr algn="ctr">
              <a:lnSpc>
                <a:spcPts val="7000"/>
              </a:lnSpc>
            </a:pPr>
            <a:r>
              <a:rPr lang="en-US" sz="5000">
                <a:solidFill>
                  <a:srgbClr val="7DA03C"/>
                </a:solidFill>
                <a:latin typeface="Roca One Italics"/>
              </a:rPr>
              <a:t> </a:t>
            </a:r>
            <a:r>
              <a:rPr lang="en-US" sz="5000">
                <a:solidFill>
                  <a:srgbClr val="7DA03C"/>
                </a:solidFill>
                <a:latin typeface="Roca One Italics"/>
              </a:rPr>
              <a:t>Treap = Binary Search Tree + Heap    </a:t>
            </a:r>
          </a:p>
        </p:txBody>
      </p:sp>
      <p:sp>
        <p:nvSpPr>
          <p:cNvPr name="Freeform 6" id="6"/>
          <p:cNvSpPr/>
          <p:nvPr/>
        </p:nvSpPr>
        <p:spPr>
          <a:xfrm flipH="false" flipV="false" rot="0">
            <a:off x="12927932" y="-3293052"/>
            <a:ext cx="8662737" cy="8229600"/>
          </a:xfrm>
          <a:custGeom>
            <a:avLst/>
            <a:gdLst/>
            <a:ahLst/>
            <a:cxnLst/>
            <a:rect r="r" b="b" t="t" l="l"/>
            <a:pathLst>
              <a:path h="8229600" w="8662737">
                <a:moveTo>
                  <a:pt x="0" y="0"/>
                </a:moveTo>
                <a:lnTo>
                  <a:pt x="8662736" y="0"/>
                </a:lnTo>
                <a:lnTo>
                  <a:pt x="866273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793637" y="7936695"/>
            <a:ext cx="2145187" cy="2350305"/>
          </a:xfrm>
          <a:custGeom>
            <a:avLst/>
            <a:gdLst/>
            <a:ahLst/>
            <a:cxnLst/>
            <a:rect r="r" b="b" t="t" l="l"/>
            <a:pathLst>
              <a:path h="2350305" w="2145187">
                <a:moveTo>
                  <a:pt x="0" y="0"/>
                </a:moveTo>
                <a:lnTo>
                  <a:pt x="2145187" y="0"/>
                </a:lnTo>
                <a:lnTo>
                  <a:pt x="2145187" y="2350305"/>
                </a:lnTo>
                <a:lnTo>
                  <a:pt x="0" y="2350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479561" y="3268927"/>
            <a:ext cx="3056532" cy="3749145"/>
          </a:xfrm>
          <a:custGeom>
            <a:avLst/>
            <a:gdLst/>
            <a:ahLst/>
            <a:cxnLst/>
            <a:rect r="r" b="b" t="t" l="l"/>
            <a:pathLst>
              <a:path h="3749145" w="3056532">
                <a:moveTo>
                  <a:pt x="0" y="0"/>
                </a:moveTo>
                <a:lnTo>
                  <a:pt x="3056532" y="0"/>
                </a:lnTo>
                <a:lnTo>
                  <a:pt x="3056532" y="3749146"/>
                </a:lnTo>
                <a:lnTo>
                  <a:pt x="0" y="3749146"/>
                </a:lnTo>
                <a:lnTo>
                  <a:pt x="0" y="0"/>
                </a:lnTo>
                <a:close/>
              </a:path>
            </a:pathLst>
          </a:custGeom>
          <a:blipFill>
            <a:blip r:embed="rId5"/>
            <a:stretch>
              <a:fillRect l="0" t="0" r="0" b="0"/>
            </a:stretch>
          </a:blipFill>
        </p:spPr>
      </p:sp>
      <p:sp>
        <p:nvSpPr>
          <p:cNvPr name="Freeform 9" id="9"/>
          <p:cNvSpPr/>
          <p:nvPr/>
        </p:nvSpPr>
        <p:spPr>
          <a:xfrm flipH="false" flipV="false" rot="0">
            <a:off x="6013186" y="6563328"/>
            <a:ext cx="6261628" cy="2548519"/>
          </a:xfrm>
          <a:custGeom>
            <a:avLst/>
            <a:gdLst/>
            <a:ahLst/>
            <a:cxnLst/>
            <a:rect r="r" b="b" t="t" l="l"/>
            <a:pathLst>
              <a:path h="2548519" w="6261628">
                <a:moveTo>
                  <a:pt x="0" y="0"/>
                </a:moveTo>
                <a:lnTo>
                  <a:pt x="6261628" y="0"/>
                </a:lnTo>
                <a:lnTo>
                  <a:pt x="6261628" y="2548519"/>
                </a:lnTo>
                <a:lnTo>
                  <a:pt x="0" y="2548519"/>
                </a:lnTo>
                <a:lnTo>
                  <a:pt x="0" y="0"/>
                </a:lnTo>
                <a:close/>
              </a:path>
            </a:pathLst>
          </a:custGeom>
          <a:blipFill>
            <a:blip r:embed="rId6"/>
            <a:stretch>
              <a:fillRect l="0" t="0" r="0" b="0"/>
            </a:stretch>
          </a:blipFill>
        </p:spPr>
      </p:sp>
      <p:sp>
        <p:nvSpPr>
          <p:cNvPr name="TextBox 10" id="10"/>
          <p:cNvSpPr txBox="true"/>
          <p:nvPr/>
        </p:nvSpPr>
        <p:spPr>
          <a:xfrm rot="0">
            <a:off x="1028700" y="1270530"/>
            <a:ext cx="5421729" cy="2105025"/>
          </a:xfrm>
          <a:prstGeom prst="rect">
            <a:avLst/>
          </a:prstGeom>
        </p:spPr>
        <p:txBody>
          <a:bodyPr anchor="t" rtlCol="false" tIns="0" lIns="0" bIns="0" rIns="0">
            <a:spAutoFit/>
          </a:bodyPr>
          <a:lstStyle/>
          <a:p>
            <a:pPr>
              <a:lnSpc>
                <a:spcPts val="8400"/>
              </a:lnSpc>
            </a:pPr>
            <a:r>
              <a:rPr lang="en-US" sz="6000">
                <a:solidFill>
                  <a:srgbClr val="7DA03C"/>
                </a:solidFill>
                <a:latin typeface="Roca One Italics"/>
              </a:rPr>
              <a:t>Why Treap is used?</a:t>
            </a:r>
          </a:p>
        </p:txBody>
      </p:sp>
      <p:sp>
        <p:nvSpPr>
          <p:cNvPr name="TextBox 11" id="11"/>
          <p:cNvSpPr txBox="true"/>
          <p:nvPr/>
        </p:nvSpPr>
        <p:spPr>
          <a:xfrm rot="0">
            <a:off x="1545130" y="4026884"/>
            <a:ext cx="13944661" cy="2536444"/>
          </a:xfrm>
          <a:prstGeom prst="rect">
            <a:avLst/>
          </a:prstGeom>
        </p:spPr>
        <p:txBody>
          <a:bodyPr anchor="t" rtlCol="false" tIns="0" lIns="0" bIns="0" rIns="0">
            <a:spAutoFit/>
          </a:bodyPr>
          <a:lstStyle/>
          <a:p>
            <a:pPr algn="ctr">
              <a:lnSpc>
                <a:spcPts val="5095"/>
              </a:lnSpc>
              <a:spcBef>
                <a:spcPct val="0"/>
              </a:spcBef>
            </a:pPr>
            <a:r>
              <a:rPr lang="en-US" sz="3639">
                <a:solidFill>
                  <a:srgbClr val="7DA03C"/>
                </a:solidFill>
                <a:latin typeface="Roca One Italics"/>
              </a:rPr>
              <a:t> Node = Key + Priority</a:t>
            </a:r>
          </a:p>
          <a:p>
            <a:pPr algn="ctr">
              <a:lnSpc>
                <a:spcPts val="5095"/>
              </a:lnSpc>
              <a:spcBef>
                <a:spcPct val="0"/>
              </a:spcBef>
            </a:pPr>
            <a:r>
              <a:rPr lang="en-US" sz="3639">
                <a:solidFill>
                  <a:srgbClr val="7DA03C"/>
                </a:solidFill>
                <a:latin typeface="Roca One Italics"/>
              </a:rPr>
              <a:t>The keys satisfy the BST property  </a:t>
            </a:r>
          </a:p>
          <a:p>
            <a:pPr algn="ctr">
              <a:lnSpc>
                <a:spcPts val="5095"/>
              </a:lnSpc>
              <a:spcBef>
                <a:spcPct val="0"/>
              </a:spcBef>
            </a:pPr>
            <a:r>
              <a:rPr lang="en-US" sz="3639">
                <a:solidFill>
                  <a:srgbClr val="7DA03C"/>
                </a:solidFill>
                <a:latin typeface="Roca One Italics"/>
              </a:rPr>
              <a:t>The priorities satisfy the heap property  </a:t>
            </a:r>
          </a:p>
          <a:p>
            <a:pPr algn="ctr">
              <a:lnSpc>
                <a:spcPts val="5095"/>
              </a:lnSpc>
              <a:spcBef>
                <a:spcPct val="0"/>
              </a:spcBef>
            </a:pPr>
            <a:r>
              <a:rPr lang="en-US" sz="3639">
                <a:solidFill>
                  <a:srgbClr val="7DA03C"/>
                </a:solidFill>
                <a:latin typeface="Roca One Italics"/>
              </a:rPr>
              <a:t>Maintain balance in the face of random insertions and deletions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97B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205759" y="0"/>
            <a:ext cx="5482789" cy="4437052"/>
          </a:xfrm>
          <a:custGeom>
            <a:avLst/>
            <a:gdLst/>
            <a:ahLst/>
            <a:cxnLst/>
            <a:rect r="r" b="b" t="t" l="l"/>
            <a:pathLst>
              <a:path h="4437052" w="5482789">
                <a:moveTo>
                  <a:pt x="5482789" y="0"/>
                </a:moveTo>
                <a:lnTo>
                  <a:pt x="0" y="0"/>
                </a:lnTo>
                <a:lnTo>
                  <a:pt x="0" y="4437052"/>
                </a:lnTo>
                <a:lnTo>
                  <a:pt x="5482789" y="4437052"/>
                </a:lnTo>
                <a:lnTo>
                  <a:pt x="54827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81596" y="4220908"/>
            <a:ext cx="5406404" cy="6066092"/>
          </a:xfrm>
          <a:custGeom>
            <a:avLst/>
            <a:gdLst/>
            <a:ahLst/>
            <a:cxnLst/>
            <a:rect r="r" b="b" t="t" l="l"/>
            <a:pathLst>
              <a:path h="6066092" w="5406404">
                <a:moveTo>
                  <a:pt x="0" y="0"/>
                </a:moveTo>
                <a:lnTo>
                  <a:pt x="5406404" y="0"/>
                </a:lnTo>
                <a:lnTo>
                  <a:pt x="5406404" y="6066092"/>
                </a:lnTo>
                <a:lnTo>
                  <a:pt x="0" y="6066092"/>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368449" y="1496504"/>
            <a:ext cx="8980819" cy="1038225"/>
          </a:xfrm>
          <a:prstGeom prst="rect">
            <a:avLst/>
          </a:prstGeom>
        </p:spPr>
        <p:txBody>
          <a:bodyPr anchor="t" rtlCol="false" tIns="0" lIns="0" bIns="0" rIns="0">
            <a:spAutoFit/>
          </a:bodyPr>
          <a:lstStyle/>
          <a:p>
            <a:pPr>
              <a:lnSpc>
                <a:spcPts val="8400"/>
              </a:lnSpc>
            </a:pPr>
            <a:r>
              <a:rPr lang="en-US" sz="6000">
                <a:solidFill>
                  <a:srgbClr val="004AAD"/>
                </a:solidFill>
                <a:latin typeface="Roca One Italics"/>
              </a:rPr>
              <a:t>Implementation Details</a:t>
            </a:r>
          </a:p>
        </p:txBody>
      </p:sp>
      <p:sp>
        <p:nvSpPr>
          <p:cNvPr name="TextBox 8" id="8"/>
          <p:cNvSpPr txBox="true"/>
          <p:nvPr/>
        </p:nvSpPr>
        <p:spPr>
          <a:xfrm rot="0">
            <a:off x="1471892" y="5067300"/>
            <a:ext cx="15344215" cy="1898352"/>
          </a:xfrm>
          <a:prstGeom prst="rect">
            <a:avLst/>
          </a:prstGeom>
        </p:spPr>
        <p:txBody>
          <a:bodyPr anchor="t" rtlCol="false" tIns="0" lIns="0" bIns="0" rIns="0">
            <a:spAutoFit/>
          </a:bodyPr>
          <a:lstStyle/>
          <a:p>
            <a:pPr marL="785173" indent="-392586" lvl="1">
              <a:lnSpc>
                <a:spcPts val="5091"/>
              </a:lnSpc>
              <a:buFont typeface="Arial"/>
              <a:buChar char="•"/>
            </a:pPr>
            <a:r>
              <a:rPr lang="en-US" sz="3636">
                <a:solidFill>
                  <a:srgbClr val="004AAD"/>
                </a:solidFill>
                <a:latin typeface="Roca One Italics"/>
              </a:rPr>
              <a:t>Input Location : Output Information</a:t>
            </a:r>
          </a:p>
          <a:p>
            <a:pPr marL="785173" indent="-392586" lvl="1">
              <a:lnSpc>
                <a:spcPts val="5091"/>
              </a:lnSpc>
              <a:buFont typeface="Arial"/>
              <a:buChar char="•"/>
            </a:pPr>
            <a:r>
              <a:rPr lang="en-US" sz="3636">
                <a:solidFill>
                  <a:srgbClr val="004AAD"/>
                </a:solidFill>
                <a:latin typeface="Roca One Italics"/>
              </a:rPr>
              <a:t>Integrate Treap(Weather Forecast) + Hash Maps(Flight Details)</a:t>
            </a:r>
          </a:p>
          <a:p>
            <a:pPr marL="785173" indent="-392586" lvl="1">
              <a:lnSpc>
                <a:spcPts val="5091"/>
              </a:lnSpc>
              <a:buFont typeface="Arial"/>
              <a:buChar char="•"/>
            </a:pPr>
            <a:r>
              <a:rPr lang="en-US" sz="3636">
                <a:solidFill>
                  <a:srgbClr val="004AAD"/>
                </a:solidFill>
                <a:latin typeface="Roca One Italics"/>
              </a:rPr>
              <a:t>Added tkinter GUI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4AAD"/>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628419" y="3272377"/>
            <a:ext cx="7926128" cy="7014623"/>
          </a:xfrm>
          <a:custGeom>
            <a:avLst/>
            <a:gdLst/>
            <a:ahLst/>
            <a:cxnLst/>
            <a:rect r="r" b="b" t="t" l="l"/>
            <a:pathLst>
              <a:path h="7014623" w="7926128">
                <a:moveTo>
                  <a:pt x="0" y="0"/>
                </a:moveTo>
                <a:lnTo>
                  <a:pt x="7926128" y="0"/>
                </a:lnTo>
                <a:lnTo>
                  <a:pt x="7926128" y="7014623"/>
                </a:lnTo>
                <a:lnTo>
                  <a:pt x="0" y="7014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411764"/>
            <a:ext cx="8980819" cy="1038225"/>
          </a:xfrm>
          <a:prstGeom prst="rect">
            <a:avLst/>
          </a:prstGeom>
        </p:spPr>
        <p:txBody>
          <a:bodyPr anchor="t" rtlCol="false" tIns="0" lIns="0" bIns="0" rIns="0">
            <a:spAutoFit/>
          </a:bodyPr>
          <a:lstStyle/>
          <a:p>
            <a:pPr>
              <a:lnSpc>
                <a:spcPts val="8400"/>
              </a:lnSpc>
            </a:pPr>
            <a:r>
              <a:rPr lang="en-US" sz="6000">
                <a:solidFill>
                  <a:srgbClr val="5271FF"/>
                </a:solidFill>
                <a:latin typeface="Roca One Italics"/>
              </a:rPr>
              <a:t>Design and Trade-offs</a:t>
            </a:r>
          </a:p>
        </p:txBody>
      </p:sp>
      <p:sp>
        <p:nvSpPr>
          <p:cNvPr name="TextBox 7" id="7"/>
          <p:cNvSpPr txBox="true"/>
          <p:nvPr/>
        </p:nvSpPr>
        <p:spPr>
          <a:xfrm rot="0">
            <a:off x="1254674" y="2809468"/>
            <a:ext cx="15344215" cy="1898352"/>
          </a:xfrm>
          <a:prstGeom prst="rect">
            <a:avLst/>
          </a:prstGeom>
        </p:spPr>
        <p:txBody>
          <a:bodyPr anchor="t" rtlCol="false" tIns="0" lIns="0" bIns="0" rIns="0">
            <a:spAutoFit/>
          </a:bodyPr>
          <a:lstStyle/>
          <a:p>
            <a:pPr>
              <a:lnSpc>
                <a:spcPts val="5091"/>
              </a:lnSpc>
            </a:pPr>
            <a:r>
              <a:rPr lang="en-US" sz="3636">
                <a:solidFill>
                  <a:srgbClr val="5271FF"/>
                </a:solidFill>
                <a:latin typeface="Roca One Italics"/>
              </a:rPr>
              <a:t>Treap is well-suited for applications where dynamic updates are frequent.</a:t>
            </a:r>
          </a:p>
          <a:p>
            <a:pPr>
              <a:lnSpc>
                <a:spcPts val="5091"/>
              </a:lnSpc>
            </a:pPr>
            <a:r>
              <a:rPr lang="en-US" sz="3636">
                <a:solidFill>
                  <a:srgbClr val="5271FF"/>
                </a:solidFill>
                <a:latin typeface="Roca One Italics"/>
              </a:rPr>
              <a:t>Treap can improve the efficiency of priority-based access</a:t>
            </a:r>
          </a:p>
        </p:txBody>
      </p:sp>
      <p:sp>
        <p:nvSpPr>
          <p:cNvPr name="TextBox 8" id="8"/>
          <p:cNvSpPr txBox="true"/>
          <p:nvPr/>
        </p:nvSpPr>
        <p:spPr>
          <a:xfrm rot="0">
            <a:off x="1254674" y="5321521"/>
            <a:ext cx="10047209" cy="1898269"/>
          </a:xfrm>
          <a:prstGeom prst="rect">
            <a:avLst/>
          </a:prstGeom>
        </p:spPr>
        <p:txBody>
          <a:bodyPr anchor="t" rtlCol="false" tIns="0" lIns="0" bIns="0" rIns="0">
            <a:spAutoFit/>
          </a:bodyPr>
          <a:lstStyle/>
          <a:p>
            <a:pPr>
              <a:lnSpc>
                <a:spcPts val="5095"/>
              </a:lnSpc>
            </a:pPr>
            <a:r>
              <a:rPr lang="en-US" sz="3639">
                <a:solidFill>
                  <a:srgbClr val="5271FF"/>
                </a:solidFill>
                <a:latin typeface="Roca One Italics"/>
              </a:rPr>
              <a:t>Trade-offs</a:t>
            </a:r>
          </a:p>
          <a:p>
            <a:pPr marL="785875" indent="-392938" lvl="1">
              <a:lnSpc>
                <a:spcPts val="5095"/>
              </a:lnSpc>
              <a:buFont typeface="Arial"/>
              <a:buChar char="•"/>
            </a:pPr>
            <a:r>
              <a:rPr lang="en-US" sz="3639">
                <a:solidFill>
                  <a:srgbClr val="5271FF"/>
                </a:solidFill>
                <a:latin typeface="Roca One Italics"/>
              </a:rPr>
              <a:t>Increase memory usage.  </a:t>
            </a:r>
          </a:p>
          <a:p>
            <a:pPr marL="785875" indent="-392938" lvl="1">
              <a:lnSpc>
                <a:spcPts val="5095"/>
              </a:lnSpc>
              <a:buFont typeface="Arial"/>
              <a:buChar char="•"/>
            </a:pPr>
            <a:r>
              <a:rPr lang="en-US" sz="3639">
                <a:solidFill>
                  <a:srgbClr val="5271FF"/>
                </a:solidFill>
                <a:latin typeface="Roca One Italics"/>
              </a:rPr>
              <a:t>Increasing computational cost of updates.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5634" y="1005662"/>
            <a:ext cx="17496733" cy="8275677"/>
            <a:chOff x="0" y="0"/>
            <a:chExt cx="2424559" cy="1146778"/>
          </a:xfrm>
        </p:grpSpPr>
        <p:sp>
          <p:nvSpPr>
            <p:cNvPr name="Freeform 3" id="3"/>
            <p:cNvSpPr/>
            <p:nvPr/>
          </p:nvSpPr>
          <p:spPr>
            <a:xfrm flipH="false" flipV="false" rot="0">
              <a:off x="0" y="0"/>
              <a:ext cx="2424559" cy="1146778"/>
            </a:xfrm>
            <a:custGeom>
              <a:avLst/>
              <a:gdLst/>
              <a:ahLst/>
              <a:cxnLst/>
              <a:rect r="r" b="b" t="t" l="l"/>
              <a:pathLst>
                <a:path h="1146778" w="2424559">
                  <a:moveTo>
                    <a:pt x="22566" y="0"/>
                  </a:moveTo>
                  <a:lnTo>
                    <a:pt x="2401993" y="0"/>
                  </a:lnTo>
                  <a:cubicBezTo>
                    <a:pt x="2407978" y="0"/>
                    <a:pt x="2413718" y="2378"/>
                    <a:pt x="2417950" y="6610"/>
                  </a:cubicBezTo>
                  <a:cubicBezTo>
                    <a:pt x="2422182" y="10842"/>
                    <a:pt x="2424559" y="16581"/>
                    <a:pt x="2424559" y="22566"/>
                  </a:cubicBezTo>
                  <a:lnTo>
                    <a:pt x="2424559" y="1124212"/>
                  </a:lnTo>
                  <a:cubicBezTo>
                    <a:pt x="2424559" y="1136675"/>
                    <a:pt x="2414456" y="1146778"/>
                    <a:pt x="2401993" y="1146778"/>
                  </a:cubicBezTo>
                  <a:lnTo>
                    <a:pt x="22566" y="1146778"/>
                  </a:lnTo>
                  <a:cubicBezTo>
                    <a:pt x="16581" y="1146778"/>
                    <a:pt x="10842" y="1144400"/>
                    <a:pt x="6610" y="1140168"/>
                  </a:cubicBezTo>
                  <a:cubicBezTo>
                    <a:pt x="2378" y="1135936"/>
                    <a:pt x="0" y="1130197"/>
                    <a:pt x="0" y="1124212"/>
                  </a:cubicBezTo>
                  <a:lnTo>
                    <a:pt x="0" y="22566"/>
                  </a:lnTo>
                  <a:cubicBezTo>
                    <a:pt x="0" y="10103"/>
                    <a:pt x="10103" y="0"/>
                    <a:pt x="22566" y="0"/>
                  </a:cubicBezTo>
                  <a:close/>
                </a:path>
              </a:pathLst>
            </a:custGeom>
            <a:solidFill>
              <a:srgbClr val="000000">
                <a:alpha val="0"/>
              </a:srgbClr>
            </a:solidFill>
            <a:ln w="47625">
              <a:solidFill>
                <a:srgbClr val="004AAD"/>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466570" y="7471143"/>
            <a:ext cx="4675909" cy="4114800"/>
          </a:xfrm>
          <a:custGeom>
            <a:avLst/>
            <a:gdLst/>
            <a:ahLst/>
            <a:cxnLst/>
            <a:rect r="r" b="b" t="t" l="l"/>
            <a:pathLst>
              <a:path h="4114800" w="4675909">
                <a:moveTo>
                  <a:pt x="0" y="0"/>
                </a:moveTo>
                <a:lnTo>
                  <a:pt x="4675910" y="0"/>
                </a:lnTo>
                <a:lnTo>
                  <a:pt x="46759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837465">
            <a:off x="-935168" y="507525"/>
            <a:ext cx="6124800" cy="2970528"/>
          </a:xfrm>
          <a:custGeom>
            <a:avLst/>
            <a:gdLst/>
            <a:ahLst/>
            <a:cxnLst/>
            <a:rect r="r" b="b" t="t" l="l"/>
            <a:pathLst>
              <a:path h="2970528" w="6124800">
                <a:moveTo>
                  <a:pt x="0" y="0"/>
                </a:moveTo>
                <a:lnTo>
                  <a:pt x="6124800" y="0"/>
                </a:lnTo>
                <a:lnTo>
                  <a:pt x="6124800" y="2970528"/>
                </a:lnTo>
                <a:lnTo>
                  <a:pt x="0" y="2970528"/>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411764"/>
            <a:ext cx="8980819" cy="1038225"/>
          </a:xfrm>
          <a:prstGeom prst="rect">
            <a:avLst/>
          </a:prstGeom>
        </p:spPr>
        <p:txBody>
          <a:bodyPr anchor="t" rtlCol="false" tIns="0" lIns="0" bIns="0" rIns="0">
            <a:spAutoFit/>
          </a:bodyPr>
          <a:lstStyle/>
          <a:p>
            <a:pPr>
              <a:lnSpc>
                <a:spcPts val="8400"/>
              </a:lnSpc>
            </a:pPr>
            <a:r>
              <a:rPr lang="en-US" sz="6000">
                <a:solidFill>
                  <a:srgbClr val="5271FF"/>
                </a:solidFill>
                <a:latin typeface="Roca One Italics"/>
              </a:rPr>
              <a:t>Design and Trade-offs</a:t>
            </a:r>
          </a:p>
        </p:txBody>
      </p:sp>
      <p:sp>
        <p:nvSpPr>
          <p:cNvPr name="TextBox 8" id="8"/>
          <p:cNvSpPr txBox="true"/>
          <p:nvPr/>
        </p:nvSpPr>
        <p:spPr>
          <a:xfrm rot="0">
            <a:off x="1471892" y="2606973"/>
            <a:ext cx="15344215" cy="2536527"/>
          </a:xfrm>
          <a:prstGeom prst="rect">
            <a:avLst/>
          </a:prstGeom>
        </p:spPr>
        <p:txBody>
          <a:bodyPr anchor="t" rtlCol="false" tIns="0" lIns="0" bIns="0" rIns="0">
            <a:spAutoFit/>
          </a:bodyPr>
          <a:lstStyle/>
          <a:p>
            <a:pPr>
              <a:lnSpc>
                <a:spcPts val="5091"/>
              </a:lnSpc>
            </a:pPr>
            <a:r>
              <a:rPr lang="en-US" sz="3636">
                <a:solidFill>
                  <a:srgbClr val="5271FF"/>
                </a:solidFill>
                <a:latin typeface="Roca One Italics"/>
              </a:rPr>
              <a:t>Lookups: Frequently look up values based on a key, a hash map can provide fast access. </a:t>
            </a:r>
          </a:p>
          <a:p>
            <a:pPr>
              <a:lnSpc>
                <a:spcPts val="5091"/>
              </a:lnSpc>
            </a:pPr>
            <a:r>
              <a:rPr lang="en-US" sz="3636">
                <a:solidFill>
                  <a:srgbClr val="5271FF"/>
                </a:solidFill>
                <a:latin typeface="Roca One Italics"/>
              </a:rPr>
              <a:t>Symbol tables: Store information about variables, functions, and other symbols in a program</a:t>
            </a:r>
          </a:p>
        </p:txBody>
      </p:sp>
      <p:sp>
        <p:nvSpPr>
          <p:cNvPr name="TextBox 9" id="9"/>
          <p:cNvSpPr txBox="true"/>
          <p:nvPr/>
        </p:nvSpPr>
        <p:spPr>
          <a:xfrm rot="0">
            <a:off x="1028700" y="5067300"/>
            <a:ext cx="16511861" cy="3812794"/>
          </a:xfrm>
          <a:prstGeom prst="rect">
            <a:avLst/>
          </a:prstGeom>
        </p:spPr>
        <p:txBody>
          <a:bodyPr anchor="t" rtlCol="false" tIns="0" lIns="0" bIns="0" rIns="0">
            <a:spAutoFit/>
          </a:bodyPr>
          <a:lstStyle/>
          <a:p>
            <a:pPr>
              <a:lnSpc>
                <a:spcPts val="5095"/>
              </a:lnSpc>
            </a:pPr>
            <a:r>
              <a:rPr lang="en-US" sz="3639">
                <a:solidFill>
                  <a:srgbClr val="5271FF"/>
                </a:solidFill>
                <a:latin typeface="Roca One Italics"/>
              </a:rPr>
              <a:t>Trade-offs</a:t>
            </a:r>
          </a:p>
          <a:p>
            <a:pPr marL="785875" indent="-392938" lvl="1">
              <a:lnSpc>
                <a:spcPts val="5095"/>
              </a:lnSpc>
              <a:buFont typeface="Arial"/>
              <a:buChar char="•"/>
            </a:pPr>
            <a:r>
              <a:rPr lang="en-US" sz="3639">
                <a:solidFill>
                  <a:srgbClr val="5271FF"/>
                </a:solidFill>
                <a:latin typeface="Roca One Italics"/>
              </a:rPr>
              <a:t>Space usage: Use a lot of memory, especially if the hash table is not well-sized.</a:t>
            </a:r>
          </a:p>
          <a:p>
            <a:pPr marL="785875" indent="-392938" lvl="1">
              <a:lnSpc>
                <a:spcPts val="5095"/>
              </a:lnSpc>
              <a:buFont typeface="Arial"/>
              <a:buChar char="•"/>
            </a:pPr>
            <a:r>
              <a:rPr lang="en-US" sz="3639">
                <a:solidFill>
                  <a:srgbClr val="5271FF"/>
                </a:solidFill>
                <a:latin typeface="Roca One Italics"/>
              </a:rPr>
              <a:t>Hash function quality: A poor hash function can result in many collisions.</a:t>
            </a:r>
          </a:p>
          <a:p>
            <a:pPr marL="785875" indent="-392938" lvl="1">
              <a:lnSpc>
                <a:spcPts val="5095"/>
              </a:lnSpc>
              <a:buFont typeface="Arial"/>
              <a:buChar char="•"/>
            </a:pPr>
            <a:r>
              <a:rPr lang="en-US" sz="3639">
                <a:solidFill>
                  <a:srgbClr val="5271FF"/>
                </a:solidFill>
                <a:latin typeface="Roca One Italics"/>
              </a:rPr>
              <a:t>Key uniqueness: require keys to be unique. </a:t>
            </a:r>
            <a:r>
              <a:rPr lang="en-US" sz="3639">
                <a:solidFill>
                  <a:srgbClr val="5271FF"/>
                </a:solidFill>
                <a:latin typeface="Roca One Italic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DAFmMyVFXak</dc:identifier>
  <dcterms:modified xsi:type="dcterms:W3CDTF">2011-08-01T06:04:30Z</dcterms:modified>
  <cp:revision>1</cp:revision>
  <dc:title>Blue Minimalist Monochrome Simple Presentation Template</dc:title>
</cp:coreProperties>
</file>